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59"/>
  </p:notesMasterIdLst>
  <p:handoutMasterIdLst>
    <p:handoutMasterId r:id="rId60"/>
  </p:handoutMasterIdLst>
  <p:sldIdLst>
    <p:sldId id="257" r:id="rId2"/>
    <p:sldId id="259" r:id="rId3"/>
    <p:sldId id="272" r:id="rId4"/>
    <p:sldId id="282" r:id="rId5"/>
    <p:sldId id="260" r:id="rId6"/>
    <p:sldId id="280" r:id="rId7"/>
    <p:sldId id="291" r:id="rId8"/>
    <p:sldId id="271" r:id="rId9"/>
    <p:sldId id="274" r:id="rId10"/>
    <p:sldId id="281" r:id="rId11"/>
    <p:sldId id="276" r:id="rId12"/>
    <p:sldId id="261" r:id="rId13"/>
    <p:sldId id="293" r:id="rId14"/>
    <p:sldId id="290" r:id="rId15"/>
    <p:sldId id="292" r:id="rId16"/>
    <p:sldId id="264" r:id="rId17"/>
    <p:sldId id="294" r:id="rId18"/>
    <p:sldId id="283" r:id="rId19"/>
    <p:sldId id="284" r:id="rId20"/>
    <p:sldId id="285" r:id="rId21"/>
    <p:sldId id="297" r:id="rId22"/>
    <p:sldId id="275" r:id="rId23"/>
    <p:sldId id="265" r:id="rId24"/>
    <p:sldId id="278" r:id="rId25"/>
    <p:sldId id="279" r:id="rId26"/>
    <p:sldId id="277" r:id="rId27"/>
    <p:sldId id="286" r:id="rId28"/>
    <p:sldId id="266" r:id="rId29"/>
    <p:sldId id="288" r:id="rId30"/>
    <p:sldId id="329" r:id="rId31"/>
    <p:sldId id="311" r:id="rId32"/>
    <p:sldId id="312" r:id="rId33"/>
    <p:sldId id="313" r:id="rId34"/>
    <p:sldId id="314" r:id="rId35"/>
    <p:sldId id="315" r:id="rId36"/>
    <p:sldId id="316" r:id="rId37"/>
    <p:sldId id="317" r:id="rId38"/>
    <p:sldId id="318" r:id="rId39"/>
    <p:sldId id="319" r:id="rId40"/>
    <p:sldId id="320" r:id="rId41"/>
    <p:sldId id="321" r:id="rId42"/>
    <p:sldId id="322" r:id="rId43"/>
    <p:sldId id="323" r:id="rId44"/>
    <p:sldId id="324" r:id="rId45"/>
    <p:sldId id="325" r:id="rId46"/>
    <p:sldId id="328" r:id="rId47"/>
    <p:sldId id="326" r:id="rId48"/>
    <p:sldId id="327" r:id="rId49"/>
    <p:sldId id="330" r:id="rId50"/>
    <p:sldId id="273" r:id="rId51"/>
    <p:sldId id="304" r:id="rId52"/>
    <p:sldId id="269" r:id="rId53"/>
    <p:sldId id="306" r:id="rId54"/>
    <p:sldId id="307" r:id="rId55"/>
    <p:sldId id="308" r:id="rId56"/>
    <p:sldId id="309" r:id="rId57"/>
    <p:sldId id="267" r:id="rId58"/>
  </p:sldIdLst>
  <p:sldSz cx="9144000" cy="6858000" type="screen4x3"/>
  <p:notesSz cx="6858000" cy="9083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70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76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I:\Service\UNIVERSITY\STUDENTS\Cayce%20McCamish\dissertation\holder\resul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I:\Service\UNIVERSITY\STUDENTS\Cayce%20McCamish\dissertation\holder\results.xlsx" TargetMode="Externa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Disparate Discipline Rates SY </a:t>
            </a:r>
            <a:r>
              <a:rPr lang="en-US" dirty="0" smtClean="0"/>
              <a:t>2009-2010 </a:t>
            </a:r>
            <a:r>
              <a:rPr lang="en-US" dirty="0"/>
              <a:t>(CDRC, 2012)</a:t>
            </a:r>
          </a:p>
        </c:rich>
      </c:tx>
      <c:layout/>
      <c:overlay val="0"/>
    </c:title>
    <c:autoTitleDeleted val="0"/>
    <c:plotArea>
      <c:layout/>
      <c:barChart>
        <c:barDir val="col"/>
        <c:grouping val="percentStacked"/>
        <c:varyColors val="0"/>
        <c:ser>
          <c:idx val="0"/>
          <c:order val="0"/>
          <c:tx>
            <c:strRef>
              <c:f>Sheet1!$A$12</c:f>
              <c:strCache>
                <c:ptCount val="1"/>
                <c:pt idx="0">
                  <c:v>American Indian</c:v>
                </c:pt>
              </c:strCache>
            </c:strRef>
          </c:tx>
          <c:spPr>
            <a:solidFill>
              <a:srgbClr val="FFC000"/>
            </a:solidFill>
          </c:spPr>
          <c:invertIfNegative val="0"/>
          <c:cat>
            <c:strRef>
              <c:f>Sheet1!$B$11:$F$11</c:f>
              <c:strCache>
                <c:ptCount val="5"/>
                <c:pt idx="0">
                  <c:v>Overall Enrollment</c:v>
                </c:pt>
                <c:pt idx="1">
                  <c:v>ISS</c:v>
                </c:pt>
                <c:pt idx="2">
                  <c:v>OSS-single</c:v>
                </c:pt>
                <c:pt idx="3">
                  <c:v>OSS- multiple</c:v>
                </c:pt>
                <c:pt idx="4">
                  <c:v>Expulsions</c:v>
                </c:pt>
              </c:strCache>
            </c:strRef>
          </c:cat>
          <c:val>
            <c:numRef>
              <c:f>Sheet1!$B$12:$F$12</c:f>
              <c:numCache>
                <c:formatCode>0%</c:formatCode>
                <c:ptCount val="5"/>
                <c:pt idx="0">
                  <c:v>1.0000000000000004E-2</c:v>
                </c:pt>
                <c:pt idx="1">
                  <c:v>1.0000000000000004E-2</c:v>
                </c:pt>
                <c:pt idx="2">
                  <c:v>1.0000000000000004E-2</c:v>
                </c:pt>
                <c:pt idx="3">
                  <c:v>1.0000000000000004E-2</c:v>
                </c:pt>
                <c:pt idx="4">
                  <c:v>1.0000000000000004E-2</c:v>
                </c:pt>
              </c:numCache>
            </c:numRef>
          </c:val>
        </c:ser>
        <c:ser>
          <c:idx val="1"/>
          <c:order val="1"/>
          <c:tx>
            <c:strRef>
              <c:f>Sheet1!$A$13</c:f>
              <c:strCache>
                <c:ptCount val="1"/>
                <c:pt idx="0">
                  <c:v>Asian/Pacific Islander</c:v>
                </c:pt>
              </c:strCache>
            </c:strRef>
          </c:tx>
          <c:spPr>
            <a:solidFill>
              <a:schemeClr val="tx2">
                <a:lumMod val="60000"/>
                <a:lumOff val="40000"/>
              </a:schemeClr>
            </a:solidFill>
          </c:spPr>
          <c:invertIfNegative val="0"/>
          <c:dLbls>
            <c:showLegendKey val="0"/>
            <c:showVal val="1"/>
            <c:showCatName val="0"/>
            <c:showSerName val="0"/>
            <c:showPercent val="0"/>
            <c:showBubbleSize val="0"/>
            <c:showLeaderLines val="0"/>
          </c:dLbls>
          <c:cat>
            <c:strRef>
              <c:f>Sheet1!$B$11:$F$11</c:f>
              <c:strCache>
                <c:ptCount val="5"/>
                <c:pt idx="0">
                  <c:v>Overall Enrollment</c:v>
                </c:pt>
                <c:pt idx="1">
                  <c:v>ISS</c:v>
                </c:pt>
                <c:pt idx="2">
                  <c:v>OSS-single</c:v>
                </c:pt>
                <c:pt idx="3">
                  <c:v>OSS- multiple</c:v>
                </c:pt>
                <c:pt idx="4">
                  <c:v>Expulsions</c:v>
                </c:pt>
              </c:strCache>
            </c:strRef>
          </c:cat>
          <c:val>
            <c:numRef>
              <c:f>Sheet1!$B$13:$F$13</c:f>
              <c:numCache>
                <c:formatCode>0%</c:formatCode>
                <c:ptCount val="5"/>
                <c:pt idx="0">
                  <c:v>6.0000000000000019E-2</c:v>
                </c:pt>
                <c:pt idx="1">
                  <c:v>2.0000000000000007E-2</c:v>
                </c:pt>
                <c:pt idx="2">
                  <c:v>3.0000000000000009E-2</c:v>
                </c:pt>
                <c:pt idx="3">
                  <c:v>1.0000000000000004E-2</c:v>
                </c:pt>
                <c:pt idx="4">
                  <c:v>2.0000000000000007E-2</c:v>
                </c:pt>
              </c:numCache>
            </c:numRef>
          </c:val>
        </c:ser>
        <c:ser>
          <c:idx val="2"/>
          <c:order val="2"/>
          <c:tx>
            <c:strRef>
              <c:f>Sheet1!$A$14</c:f>
              <c:strCache>
                <c:ptCount val="1"/>
                <c:pt idx="0">
                  <c:v>Black</c:v>
                </c:pt>
              </c:strCache>
            </c:strRef>
          </c:tx>
          <c:spPr>
            <a:solidFill>
              <a:srgbClr val="FF0000"/>
            </a:solidFill>
          </c:spPr>
          <c:invertIfNegative val="0"/>
          <c:dLbls>
            <c:showLegendKey val="0"/>
            <c:showVal val="1"/>
            <c:showCatName val="0"/>
            <c:showSerName val="0"/>
            <c:showPercent val="0"/>
            <c:showBubbleSize val="0"/>
            <c:showLeaderLines val="0"/>
          </c:dLbls>
          <c:cat>
            <c:strRef>
              <c:f>Sheet1!$B$11:$F$11</c:f>
              <c:strCache>
                <c:ptCount val="5"/>
                <c:pt idx="0">
                  <c:v>Overall Enrollment</c:v>
                </c:pt>
                <c:pt idx="1">
                  <c:v>ISS</c:v>
                </c:pt>
                <c:pt idx="2">
                  <c:v>OSS-single</c:v>
                </c:pt>
                <c:pt idx="3">
                  <c:v>OSS- multiple</c:v>
                </c:pt>
                <c:pt idx="4">
                  <c:v>Expulsions</c:v>
                </c:pt>
              </c:strCache>
            </c:strRef>
          </c:cat>
          <c:val>
            <c:numRef>
              <c:f>Sheet1!$B$14:$F$14</c:f>
              <c:numCache>
                <c:formatCode>0%</c:formatCode>
                <c:ptCount val="5"/>
                <c:pt idx="0">
                  <c:v>0.18000000000000005</c:v>
                </c:pt>
                <c:pt idx="1">
                  <c:v>0.35000000000000009</c:v>
                </c:pt>
                <c:pt idx="2">
                  <c:v>0.35000000000000009</c:v>
                </c:pt>
                <c:pt idx="3">
                  <c:v>0.46</c:v>
                </c:pt>
                <c:pt idx="4">
                  <c:v>0.39000000000000012</c:v>
                </c:pt>
              </c:numCache>
            </c:numRef>
          </c:val>
        </c:ser>
        <c:ser>
          <c:idx val="3"/>
          <c:order val="3"/>
          <c:tx>
            <c:strRef>
              <c:f>Sheet1!$A$15</c:f>
              <c:strCache>
                <c:ptCount val="1"/>
                <c:pt idx="0">
                  <c:v>Hispanic</c:v>
                </c:pt>
              </c:strCache>
            </c:strRef>
          </c:tx>
          <c:spPr>
            <a:solidFill>
              <a:srgbClr val="FFFF00"/>
            </a:solidFill>
          </c:spPr>
          <c:invertIfNegative val="0"/>
          <c:dLbls>
            <c:showLegendKey val="0"/>
            <c:showVal val="1"/>
            <c:showCatName val="0"/>
            <c:showSerName val="0"/>
            <c:showPercent val="0"/>
            <c:showBubbleSize val="0"/>
            <c:showLeaderLines val="0"/>
          </c:dLbls>
          <c:cat>
            <c:strRef>
              <c:f>Sheet1!$B$11:$F$11</c:f>
              <c:strCache>
                <c:ptCount val="5"/>
                <c:pt idx="0">
                  <c:v>Overall Enrollment</c:v>
                </c:pt>
                <c:pt idx="1">
                  <c:v>ISS</c:v>
                </c:pt>
                <c:pt idx="2">
                  <c:v>OSS-single</c:v>
                </c:pt>
                <c:pt idx="3">
                  <c:v>OSS- multiple</c:v>
                </c:pt>
                <c:pt idx="4">
                  <c:v>Expulsions</c:v>
                </c:pt>
              </c:strCache>
            </c:strRef>
          </c:cat>
          <c:val>
            <c:numRef>
              <c:f>Sheet1!$B$15:$F$15</c:f>
              <c:numCache>
                <c:formatCode>0%</c:formatCode>
                <c:ptCount val="5"/>
                <c:pt idx="0">
                  <c:v>0.24000000000000005</c:v>
                </c:pt>
                <c:pt idx="1">
                  <c:v>0.23</c:v>
                </c:pt>
                <c:pt idx="2">
                  <c:v>0.25</c:v>
                </c:pt>
                <c:pt idx="3">
                  <c:v>0.22000000000000006</c:v>
                </c:pt>
                <c:pt idx="4">
                  <c:v>0.24000000000000005</c:v>
                </c:pt>
              </c:numCache>
            </c:numRef>
          </c:val>
        </c:ser>
        <c:ser>
          <c:idx val="4"/>
          <c:order val="4"/>
          <c:tx>
            <c:strRef>
              <c:f>Sheet1!$A$16</c:f>
              <c:strCache>
                <c:ptCount val="1"/>
                <c:pt idx="0">
                  <c:v>White</c:v>
                </c:pt>
              </c:strCache>
            </c:strRef>
          </c:tx>
          <c:spPr>
            <a:solidFill>
              <a:schemeClr val="bg1">
                <a:lumMod val="65000"/>
              </a:schemeClr>
            </a:solidFill>
          </c:spPr>
          <c:invertIfNegative val="0"/>
          <c:dLbls>
            <c:showLegendKey val="0"/>
            <c:showVal val="1"/>
            <c:showCatName val="0"/>
            <c:showSerName val="0"/>
            <c:showPercent val="0"/>
            <c:showBubbleSize val="0"/>
            <c:showLeaderLines val="0"/>
          </c:dLbls>
          <c:cat>
            <c:strRef>
              <c:f>Sheet1!$B$11:$F$11</c:f>
              <c:strCache>
                <c:ptCount val="5"/>
                <c:pt idx="0">
                  <c:v>Overall Enrollment</c:v>
                </c:pt>
                <c:pt idx="1">
                  <c:v>ISS</c:v>
                </c:pt>
                <c:pt idx="2">
                  <c:v>OSS-single</c:v>
                </c:pt>
                <c:pt idx="3">
                  <c:v>OSS- multiple</c:v>
                </c:pt>
                <c:pt idx="4">
                  <c:v>Expulsions</c:v>
                </c:pt>
              </c:strCache>
            </c:strRef>
          </c:cat>
          <c:val>
            <c:numRef>
              <c:f>Sheet1!$B$16:$F$16</c:f>
              <c:numCache>
                <c:formatCode>0%</c:formatCode>
                <c:ptCount val="5"/>
                <c:pt idx="0">
                  <c:v>0.51</c:v>
                </c:pt>
                <c:pt idx="1">
                  <c:v>0.39000000000000012</c:v>
                </c:pt>
                <c:pt idx="2">
                  <c:v>0.3600000000000001</c:v>
                </c:pt>
                <c:pt idx="3">
                  <c:v>0.29000000000000009</c:v>
                </c:pt>
                <c:pt idx="4">
                  <c:v>0.33000000000000013</c:v>
                </c:pt>
              </c:numCache>
            </c:numRef>
          </c:val>
        </c:ser>
        <c:dLbls>
          <c:showLegendKey val="0"/>
          <c:showVal val="0"/>
          <c:showCatName val="0"/>
          <c:showSerName val="0"/>
          <c:showPercent val="0"/>
          <c:showBubbleSize val="0"/>
        </c:dLbls>
        <c:gapWidth val="55"/>
        <c:overlap val="100"/>
        <c:axId val="165915264"/>
        <c:axId val="167219968"/>
      </c:barChart>
      <c:catAx>
        <c:axId val="165915264"/>
        <c:scaling>
          <c:orientation val="minMax"/>
        </c:scaling>
        <c:delete val="0"/>
        <c:axPos val="b"/>
        <c:majorTickMark val="none"/>
        <c:minorTickMark val="none"/>
        <c:tickLblPos val="nextTo"/>
        <c:crossAx val="167219968"/>
        <c:crosses val="autoZero"/>
        <c:auto val="1"/>
        <c:lblAlgn val="ctr"/>
        <c:lblOffset val="100"/>
        <c:noMultiLvlLbl val="0"/>
      </c:catAx>
      <c:valAx>
        <c:axId val="167219968"/>
        <c:scaling>
          <c:orientation val="minMax"/>
        </c:scaling>
        <c:delete val="0"/>
        <c:axPos val="l"/>
        <c:majorGridlines/>
        <c:numFmt formatCode="0%" sourceLinked="1"/>
        <c:majorTickMark val="none"/>
        <c:minorTickMark val="none"/>
        <c:tickLblPos val="nextTo"/>
        <c:crossAx val="165915264"/>
        <c:crosses val="autoZero"/>
        <c:crossBetween val="between"/>
      </c:valAx>
      <c:spPr>
        <a:solidFill>
          <a:schemeClr val="bg1"/>
        </a:solidFill>
      </c:spPr>
    </c:plotArea>
    <c:legend>
      <c:legendPos val="r"/>
      <c:layout>
        <c:manualLayout>
          <c:xMode val="edge"/>
          <c:yMode val="edge"/>
          <c:x val="0.8144344214254774"/>
          <c:y val="0.47182838032342755"/>
          <c:w val="0.16776622582371384"/>
          <c:h val="0.16203327406654819"/>
        </c:manualLayout>
      </c:layout>
      <c:overlay val="0"/>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col"/>
        <c:grouping val="clustered"/>
        <c:varyColors val="0"/>
        <c:ser>
          <c:idx val="0"/>
          <c:order val="0"/>
          <c:tx>
            <c:strRef>
              <c:f>Sheet1!$B$1</c:f>
              <c:strCache>
                <c:ptCount val="1"/>
                <c:pt idx="0">
                  <c:v>% that Agree</c:v>
                </c:pt>
              </c:strCache>
            </c:strRef>
          </c:tx>
          <c:invertIfNegative val="0"/>
          <c:dLbls>
            <c:numFmt formatCode="0%" sourceLinked="0"/>
            <c:showLegendKey val="0"/>
            <c:showVal val="1"/>
            <c:showCatName val="0"/>
            <c:showSerName val="0"/>
            <c:showPercent val="0"/>
            <c:showBubbleSize val="0"/>
            <c:showLeaderLines val="0"/>
          </c:dLbls>
          <c:cat>
            <c:strRef>
              <c:f>Sheet1!$A$2:$A$4</c:f>
              <c:strCache>
                <c:ptCount val="3"/>
                <c:pt idx="0">
                  <c:v>family issues</c:v>
                </c:pt>
                <c:pt idx="1">
                  <c:v>lack of family support</c:v>
                </c:pt>
                <c:pt idx="2">
                  <c:v>lack of parent/family involvement</c:v>
                </c:pt>
              </c:strCache>
            </c:strRef>
          </c:cat>
          <c:val>
            <c:numRef>
              <c:f>Sheet1!$B$2:$B$4</c:f>
              <c:numCache>
                <c:formatCode>General</c:formatCode>
                <c:ptCount val="3"/>
                <c:pt idx="0">
                  <c:v>0.60000000000000009</c:v>
                </c:pt>
                <c:pt idx="1">
                  <c:v>0.72000000000000008</c:v>
                </c:pt>
                <c:pt idx="2">
                  <c:v>0.76000000000000012</c:v>
                </c:pt>
              </c:numCache>
            </c:numRef>
          </c:val>
        </c:ser>
        <c:dLbls>
          <c:showLegendKey val="0"/>
          <c:showVal val="0"/>
          <c:showCatName val="0"/>
          <c:showSerName val="0"/>
          <c:showPercent val="0"/>
          <c:showBubbleSize val="0"/>
        </c:dLbls>
        <c:gapWidth val="150"/>
        <c:axId val="173000192"/>
        <c:axId val="173001728"/>
      </c:barChart>
      <c:catAx>
        <c:axId val="173000192"/>
        <c:scaling>
          <c:orientation val="minMax"/>
        </c:scaling>
        <c:delete val="0"/>
        <c:axPos val="b"/>
        <c:majorTickMark val="out"/>
        <c:minorTickMark val="none"/>
        <c:tickLblPos val="nextTo"/>
        <c:crossAx val="173001728"/>
        <c:crosses val="autoZero"/>
        <c:auto val="1"/>
        <c:lblAlgn val="ctr"/>
        <c:lblOffset val="100"/>
        <c:noMultiLvlLbl val="0"/>
      </c:catAx>
      <c:valAx>
        <c:axId val="173001728"/>
        <c:scaling>
          <c:orientation val="minMax"/>
          <c:max val="1"/>
        </c:scaling>
        <c:delete val="0"/>
        <c:axPos val="l"/>
        <c:majorGridlines/>
        <c:numFmt formatCode="0%" sourceLinked="0"/>
        <c:majorTickMark val="out"/>
        <c:minorTickMark val="none"/>
        <c:tickLblPos val="nextTo"/>
        <c:crossAx val="173000192"/>
        <c:crosses val="autoZero"/>
        <c:crossBetween val="between"/>
        <c:majorUnit val="0.1"/>
        <c:minorUnit val="0.05"/>
      </c:valAx>
      <c:spPr>
        <a:solidFill>
          <a:schemeClr val="bg1"/>
        </a:solidFill>
      </c:spPr>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Race and </a:t>
            </a:r>
            <a:r>
              <a:rPr lang="en-US" dirty="0" smtClean="0"/>
              <a:t>Gender</a:t>
            </a:r>
          </a:p>
          <a:p>
            <a:pPr>
              <a:defRPr/>
            </a:pPr>
            <a:r>
              <a:rPr lang="en-US" dirty="0" smtClean="0"/>
              <a:t>Percentage</a:t>
            </a:r>
            <a:r>
              <a:rPr lang="en-US" baseline="0" dirty="0" smtClean="0"/>
              <a:t> of OSS received</a:t>
            </a:r>
            <a:r>
              <a:rPr lang="en-US" dirty="0" smtClean="0"/>
              <a:t> </a:t>
            </a:r>
            <a:r>
              <a:rPr lang="en-US" dirty="0"/>
              <a:t>(CRDC, 2012)</a:t>
            </a:r>
          </a:p>
        </c:rich>
      </c:tx>
      <c:layout/>
      <c:overlay val="0"/>
    </c:title>
    <c:autoTitleDeleted val="0"/>
    <c:view3D>
      <c:rotX val="15"/>
      <c:rotY val="20"/>
      <c:rAngAx val="0"/>
      <c:perspective val="30"/>
    </c:view3D>
    <c:floor>
      <c:thickness val="0"/>
    </c:floor>
    <c:sideWall>
      <c:thickness val="0"/>
      <c:spPr>
        <a:solidFill>
          <a:schemeClr val="bg1"/>
        </a:solidFill>
      </c:spPr>
    </c:sideWall>
    <c:backWall>
      <c:thickness val="0"/>
      <c:spPr>
        <a:solidFill>
          <a:schemeClr val="bg1"/>
        </a:solidFill>
      </c:spPr>
    </c:backWall>
    <c:plotArea>
      <c:layout/>
      <c:bar3DChart>
        <c:barDir val="col"/>
        <c:grouping val="standard"/>
        <c:varyColors val="0"/>
        <c:ser>
          <c:idx val="0"/>
          <c:order val="0"/>
          <c:tx>
            <c:strRef>
              <c:f>Sheet2!$A$9</c:f>
              <c:strCache>
                <c:ptCount val="1"/>
                <c:pt idx="0">
                  <c:v>Males</c:v>
                </c:pt>
              </c:strCache>
            </c:strRef>
          </c:tx>
          <c:invertIfNegative val="0"/>
          <c:cat>
            <c:strRef>
              <c:f>Sheet2!$B$8:$F$8</c:f>
              <c:strCache>
                <c:ptCount val="5"/>
                <c:pt idx="0">
                  <c:v>American Indian</c:v>
                </c:pt>
                <c:pt idx="1">
                  <c:v>Asian/Pacific Islander</c:v>
                </c:pt>
                <c:pt idx="2">
                  <c:v>Black</c:v>
                </c:pt>
                <c:pt idx="3">
                  <c:v>Hispanic</c:v>
                </c:pt>
                <c:pt idx="4">
                  <c:v>White</c:v>
                </c:pt>
              </c:strCache>
            </c:strRef>
          </c:cat>
          <c:val>
            <c:numRef>
              <c:f>Sheet2!$B$9:$F$9</c:f>
              <c:numCache>
                <c:formatCode>0%</c:formatCode>
                <c:ptCount val="5"/>
                <c:pt idx="0">
                  <c:v>0.12000000000000002</c:v>
                </c:pt>
                <c:pt idx="1">
                  <c:v>3.0000000000000002E-2</c:v>
                </c:pt>
                <c:pt idx="2">
                  <c:v>0.2</c:v>
                </c:pt>
                <c:pt idx="3">
                  <c:v>9.0000000000000024E-2</c:v>
                </c:pt>
                <c:pt idx="4">
                  <c:v>7.0000000000000021E-2</c:v>
                </c:pt>
              </c:numCache>
            </c:numRef>
          </c:val>
        </c:ser>
        <c:ser>
          <c:idx val="1"/>
          <c:order val="1"/>
          <c:tx>
            <c:strRef>
              <c:f>Sheet2!$A$10</c:f>
              <c:strCache>
                <c:ptCount val="1"/>
                <c:pt idx="0">
                  <c:v>Females</c:v>
                </c:pt>
              </c:strCache>
            </c:strRef>
          </c:tx>
          <c:invertIfNegative val="0"/>
          <c:cat>
            <c:strRef>
              <c:f>Sheet2!$B$8:$F$8</c:f>
              <c:strCache>
                <c:ptCount val="5"/>
                <c:pt idx="0">
                  <c:v>American Indian</c:v>
                </c:pt>
                <c:pt idx="1">
                  <c:v>Asian/Pacific Islander</c:v>
                </c:pt>
                <c:pt idx="2">
                  <c:v>Black</c:v>
                </c:pt>
                <c:pt idx="3">
                  <c:v>Hispanic</c:v>
                </c:pt>
                <c:pt idx="4">
                  <c:v>White</c:v>
                </c:pt>
              </c:strCache>
            </c:strRef>
          </c:cat>
          <c:val>
            <c:numRef>
              <c:f>Sheet2!$B$10:$F$10</c:f>
              <c:numCache>
                <c:formatCode>0%</c:formatCode>
                <c:ptCount val="5"/>
                <c:pt idx="0">
                  <c:v>6.0000000000000019E-2</c:v>
                </c:pt>
                <c:pt idx="1">
                  <c:v>1.0000000000000004E-2</c:v>
                </c:pt>
                <c:pt idx="2">
                  <c:v>0.11</c:v>
                </c:pt>
                <c:pt idx="3">
                  <c:v>4.0000000000000015E-2</c:v>
                </c:pt>
                <c:pt idx="4">
                  <c:v>3.0000000000000002E-2</c:v>
                </c:pt>
              </c:numCache>
            </c:numRef>
          </c:val>
        </c:ser>
        <c:dLbls>
          <c:showLegendKey val="0"/>
          <c:showVal val="0"/>
          <c:showCatName val="0"/>
          <c:showSerName val="0"/>
          <c:showPercent val="0"/>
          <c:showBubbleSize val="0"/>
        </c:dLbls>
        <c:gapWidth val="150"/>
        <c:shape val="box"/>
        <c:axId val="176911872"/>
        <c:axId val="176913408"/>
        <c:axId val="29465216"/>
      </c:bar3DChart>
      <c:catAx>
        <c:axId val="176911872"/>
        <c:scaling>
          <c:orientation val="minMax"/>
        </c:scaling>
        <c:delete val="0"/>
        <c:axPos val="b"/>
        <c:majorTickMark val="none"/>
        <c:minorTickMark val="none"/>
        <c:tickLblPos val="nextTo"/>
        <c:crossAx val="176913408"/>
        <c:crosses val="autoZero"/>
        <c:auto val="1"/>
        <c:lblAlgn val="ctr"/>
        <c:lblOffset val="100"/>
        <c:noMultiLvlLbl val="0"/>
      </c:catAx>
      <c:valAx>
        <c:axId val="176913408"/>
        <c:scaling>
          <c:orientation val="minMax"/>
        </c:scaling>
        <c:delete val="0"/>
        <c:axPos val="l"/>
        <c:majorGridlines/>
        <c:numFmt formatCode="0%" sourceLinked="1"/>
        <c:majorTickMark val="none"/>
        <c:minorTickMark val="none"/>
        <c:tickLblPos val="nextTo"/>
        <c:spPr>
          <a:noFill/>
        </c:spPr>
        <c:crossAx val="176911872"/>
        <c:crosses val="autoZero"/>
        <c:crossBetween val="between"/>
      </c:valAx>
      <c:serAx>
        <c:axId val="29465216"/>
        <c:scaling>
          <c:orientation val="minMax"/>
        </c:scaling>
        <c:delete val="1"/>
        <c:axPos val="b"/>
        <c:majorTickMark val="out"/>
        <c:minorTickMark val="none"/>
        <c:tickLblPos val="none"/>
        <c:crossAx val="176913408"/>
        <c:crosses val="autoZero"/>
      </c:ser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Out-of-school</a:t>
            </a:r>
            <a:r>
              <a:rPr lang="en-US" baseline="0"/>
              <a:t> Suspension Incident Rates by Race and Locale</a:t>
            </a:r>
            <a:endParaRPr lang="en-US"/>
          </a:p>
        </c:rich>
      </c:tx>
      <c:layout/>
      <c:overlay val="0"/>
    </c:title>
    <c:autoTitleDeleted val="0"/>
    <c:plotArea>
      <c:layout/>
      <c:lineChart>
        <c:grouping val="standard"/>
        <c:varyColors val="0"/>
        <c:ser>
          <c:idx val="0"/>
          <c:order val="0"/>
          <c:tx>
            <c:strRef>
              <c:f>Sheet3!$A$2</c:f>
              <c:strCache>
                <c:ptCount val="1"/>
                <c:pt idx="0">
                  <c:v>African American</c:v>
                </c:pt>
              </c:strCache>
            </c:strRef>
          </c:tx>
          <c:spPr>
            <a:ln>
              <a:solidFill>
                <a:srgbClr val="FF0000"/>
              </a:solidFill>
            </a:ln>
          </c:spPr>
          <c:marker>
            <c:spPr>
              <a:solidFill>
                <a:srgbClr val="FF0000"/>
              </a:solidFill>
            </c:spPr>
          </c:marker>
          <c:dLbls>
            <c:showLegendKey val="0"/>
            <c:showVal val="1"/>
            <c:showCatName val="0"/>
            <c:showSerName val="0"/>
            <c:showPercent val="0"/>
            <c:showBubbleSize val="0"/>
            <c:showLeaderLines val="0"/>
          </c:dLbls>
          <c:cat>
            <c:strRef>
              <c:f>Sheet3!$B$1:$E$1</c:f>
              <c:strCache>
                <c:ptCount val="4"/>
                <c:pt idx="0">
                  <c:v>Urban</c:v>
                </c:pt>
                <c:pt idx="1">
                  <c:v>Suburban</c:v>
                </c:pt>
                <c:pt idx="2">
                  <c:v>Town</c:v>
                </c:pt>
                <c:pt idx="3">
                  <c:v>Rural</c:v>
                </c:pt>
              </c:strCache>
            </c:strRef>
          </c:cat>
          <c:val>
            <c:numRef>
              <c:f>Sheet3!$B$2:$E$2</c:f>
              <c:numCache>
                <c:formatCode>General</c:formatCode>
                <c:ptCount val="4"/>
                <c:pt idx="0">
                  <c:v>39.21</c:v>
                </c:pt>
                <c:pt idx="1">
                  <c:v>52.39</c:v>
                </c:pt>
                <c:pt idx="2">
                  <c:v>38.89</c:v>
                </c:pt>
                <c:pt idx="3">
                  <c:v>28.150000000000006</c:v>
                </c:pt>
              </c:numCache>
            </c:numRef>
          </c:val>
          <c:smooth val="0"/>
        </c:ser>
        <c:ser>
          <c:idx val="1"/>
          <c:order val="1"/>
          <c:tx>
            <c:strRef>
              <c:f>Sheet3!$A$3</c:f>
              <c:strCache>
                <c:ptCount val="1"/>
                <c:pt idx="0">
                  <c:v>Hispanic</c:v>
                </c:pt>
              </c:strCache>
            </c:strRef>
          </c:tx>
          <c:spPr>
            <a:ln>
              <a:solidFill>
                <a:srgbClr val="00B0F0"/>
              </a:solidFill>
            </a:ln>
          </c:spPr>
          <c:marker>
            <c:spPr>
              <a:solidFill>
                <a:srgbClr val="00B0F0"/>
              </a:solidFill>
            </c:spPr>
          </c:marker>
          <c:dLbls>
            <c:showLegendKey val="0"/>
            <c:showVal val="1"/>
            <c:showCatName val="0"/>
            <c:showSerName val="0"/>
            <c:showPercent val="0"/>
            <c:showBubbleSize val="0"/>
            <c:showLeaderLines val="0"/>
          </c:dLbls>
          <c:cat>
            <c:strRef>
              <c:f>Sheet3!$B$1:$E$1</c:f>
              <c:strCache>
                <c:ptCount val="4"/>
                <c:pt idx="0">
                  <c:v>Urban</c:v>
                </c:pt>
                <c:pt idx="1">
                  <c:v>Suburban</c:v>
                </c:pt>
                <c:pt idx="2">
                  <c:v>Town</c:v>
                </c:pt>
                <c:pt idx="3">
                  <c:v>Rural</c:v>
                </c:pt>
              </c:strCache>
            </c:strRef>
          </c:cat>
          <c:val>
            <c:numRef>
              <c:f>Sheet3!$B$3:$E$3</c:f>
              <c:numCache>
                <c:formatCode>General</c:formatCode>
                <c:ptCount val="4"/>
                <c:pt idx="0">
                  <c:v>19.190000000000001</c:v>
                </c:pt>
                <c:pt idx="1">
                  <c:v>19.03</c:v>
                </c:pt>
                <c:pt idx="2">
                  <c:v>13.9</c:v>
                </c:pt>
                <c:pt idx="3">
                  <c:v>9.9700000000000006</c:v>
                </c:pt>
              </c:numCache>
            </c:numRef>
          </c:val>
          <c:smooth val="0"/>
        </c:ser>
        <c:ser>
          <c:idx val="2"/>
          <c:order val="2"/>
          <c:tx>
            <c:strRef>
              <c:f>Sheet3!$A$4</c:f>
              <c:strCache>
                <c:ptCount val="1"/>
                <c:pt idx="0">
                  <c:v>White</c:v>
                </c:pt>
              </c:strCache>
            </c:strRef>
          </c:tx>
          <c:spPr>
            <a:ln>
              <a:solidFill>
                <a:srgbClr val="00B050"/>
              </a:solidFill>
            </a:ln>
          </c:spPr>
          <c:marker>
            <c:spPr>
              <a:solidFill>
                <a:srgbClr val="00B050"/>
              </a:solidFill>
            </c:spPr>
          </c:marker>
          <c:dLbls>
            <c:showLegendKey val="0"/>
            <c:showVal val="1"/>
            <c:showCatName val="0"/>
            <c:showSerName val="0"/>
            <c:showPercent val="0"/>
            <c:showBubbleSize val="0"/>
            <c:showLeaderLines val="0"/>
          </c:dLbls>
          <c:cat>
            <c:strRef>
              <c:f>Sheet3!$B$1:$E$1</c:f>
              <c:strCache>
                <c:ptCount val="4"/>
                <c:pt idx="0">
                  <c:v>Urban</c:v>
                </c:pt>
                <c:pt idx="1">
                  <c:v>Suburban</c:v>
                </c:pt>
                <c:pt idx="2">
                  <c:v>Town</c:v>
                </c:pt>
                <c:pt idx="3">
                  <c:v>Rural</c:v>
                </c:pt>
              </c:strCache>
            </c:strRef>
          </c:cat>
          <c:val>
            <c:numRef>
              <c:f>Sheet3!$B$4:$E$4</c:f>
              <c:numCache>
                <c:formatCode>General</c:formatCode>
                <c:ptCount val="4"/>
                <c:pt idx="0">
                  <c:v>16.899999999999999</c:v>
                </c:pt>
                <c:pt idx="1">
                  <c:v>10.01</c:v>
                </c:pt>
                <c:pt idx="2">
                  <c:v>10.38</c:v>
                </c:pt>
                <c:pt idx="3">
                  <c:v>6.6</c:v>
                </c:pt>
              </c:numCache>
            </c:numRef>
          </c:val>
          <c:smooth val="0"/>
        </c:ser>
        <c:dLbls>
          <c:showLegendKey val="0"/>
          <c:showVal val="0"/>
          <c:showCatName val="0"/>
          <c:showSerName val="0"/>
          <c:showPercent val="0"/>
          <c:showBubbleSize val="0"/>
        </c:dLbls>
        <c:marker val="1"/>
        <c:smooth val="0"/>
        <c:axId val="177324032"/>
        <c:axId val="177697920"/>
      </c:lineChart>
      <c:catAx>
        <c:axId val="177324032"/>
        <c:scaling>
          <c:orientation val="minMax"/>
        </c:scaling>
        <c:delete val="0"/>
        <c:axPos val="b"/>
        <c:majorTickMark val="none"/>
        <c:minorTickMark val="none"/>
        <c:tickLblPos val="nextTo"/>
        <c:crossAx val="177697920"/>
        <c:crosses val="autoZero"/>
        <c:auto val="1"/>
        <c:lblAlgn val="ctr"/>
        <c:lblOffset val="100"/>
        <c:noMultiLvlLbl val="0"/>
      </c:catAx>
      <c:valAx>
        <c:axId val="177697920"/>
        <c:scaling>
          <c:orientation val="minMax"/>
        </c:scaling>
        <c:delete val="0"/>
        <c:axPos val="l"/>
        <c:majorGridlines/>
        <c:title>
          <c:tx>
            <c:rich>
              <a:bodyPr/>
              <a:lstStyle/>
              <a:p>
                <a:pPr>
                  <a:defRPr/>
                </a:pPr>
                <a:r>
                  <a:rPr lang="en-US"/>
                  <a:t>Incident Rate Per 100 Students</a:t>
                </a:r>
              </a:p>
            </c:rich>
          </c:tx>
          <c:layout/>
          <c:overlay val="0"/>
        </c:title>
        <c:numFmt formatCode="General" sourceLinked="1"/>
        <c:majorTickMark val="none"/>
        <c:minorTickMark val="none"/>
        <c:tickLblPos val="nextTo"/>
        <c:crossAx val="177324032"/>
        <c:crosses val="autoZero"/>
        <c:crossBetween val="between"/>
      </c:valAx>
      <c:spPr>
        <a:solidFill>
          <a:schemeClr val="bg1"/>
        </a:solidFill>
      </c:spPr>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642427049559994"/>
          <c:y val="3.3902887139107614E-2"/>
          <c:w val="0.55906746950748798"/>
          <c:h val="0.89610869761969636"/>
        </c:manualLayout>
      </c:layout>
      <c:barChart>
        <c:barDir val="col"/>
        <c:grouping val="clustered"/>
        <c:varyColors val="0"/>
        <c:ser>
          <c:idx val="0"/>
          <c:order val="0"/>
          <c:tx>
            <c:strRef>
              <c:f>violent!$D$5</c:f>
              <c:strCache>
                <c:ptCount val="1"/>
                <c:pt idx="0">
                  <c:v>African American</c:v>
                </c:pt>
              </c:strCache>
            </c:strRef>
          </c:tx>
          <c:invertIfNegative val="0"/>
          <c:cat>
            <c:strRef>
              <c:f>violent!$F$4:$H$4</c:f>
              <c:strCache>
                <c:ptCount val="3"/>
                <c:pt idx="0">
                  <c:v>Violent</c:v>
                </c:pt>
                <c:pt idx="1">
                  <c:v>Non-Violent</c:v>
                </c:pt>
                <c:pt idx="2">
                  <c:v>Other</c:v>
                </c:pt>
              </c:strCache>
            </c:strRef>
          </c:cat>
          <c:val>
            <c:numRef>
              <c:f>violent!$F$6:$H$6</c:f>
              <c:numCache>
                <c:formatCode>0.00</c:formatCode>
                <c:ptCount val="3"/>
                <c:pt idx="0">
                  <c:v>14.900662251655653</c:v>
                </c:pt>
                <c:pt idx="1">
                  <c:v>27.483443708609201</c:v>
                </c:pt>
                <c:pt idx="2">
                  <c:v>57.615894039735096</c:v>
                </c:pt>
              </c:numCache>
            </c:numRef>
          </c:val>
        </c:ser>
        <c:ser>
          <c:idx val="1"/>
          <c:order val="1"/>
          <c:tx>
            <c:strRef>
              <c:f>violent!$D$10</c:f>
              <c:strCache>
                <c:ptCount val="1"/>
                <c:pt idx="0">
                  <c:v>Caucasian</c:v>
                </c:pt>
              </c:strCache>
            </c:strRef>
          </c:tx>
          <c:invertIfNegative val="0"/>
          <c:val>
            <c:numRef>
              <c:f>violent!$F$11:$H$11</c:f>
              <c:numCache>
                <c:formatCode>0.00</c:formatCode>
                <c:ptCount val="3"/>
                <c:pt idx="0">
                  <c:v>11.05527638190955</c:v>
                </c:pt>
                <c:pt idx="1">
                  <c:v>29.39698492462313</c:v>
                </c:pt>
                <c:pt idx="2">
                  <c:v>59.547738693467295</c:v>
                </c:pt>
              </c:numCache>
            </c:numRef>
          </c:val>
        </c:ser>
        <c:dLbls>
          <c:showLegendKey val="0"/>
          <c:showVal val="0"/>
          <c:showCatName val="0"/>
          <c:showSerName val="0"/>
          <c:showPercent val="0"/>
          <c:showBubbleSize val="0"/>
        </c:dLbls>
        <c:gapWidth val="150"/>
        <c:axId val="29677056"/>
        <c:axId val="29678592"/>
      </c:barChart>
      <c:catAx>
        <c:axId val="29677056"/>
        <c:scaling>
          <c:orientation val="minMax"/>
        </c:scaling>
        <c:delete val="0"/>
        <c:axPos val="b"/>
        <c:majorTickMark val="out"/>
        <c:minorTickMark val="none"/>
        <c:tickLblPos val="nextTo"/>
        <c:crossAx val="29678592"/>
        <c:crosses val="autoZero"/>
        <c:auto val="1"/>
        <c:lblAlgn val="ctr"/>
        <c:lblOffset val="100"/>
        <c:noMultiLvlLbl val="0"/>
      </c:catAx>
      <c:valAx>
        <c:axId val="29678592"/>
        <c:scaling>
          <c:orientation val="minMax"/>
          <c:max val="100"/>
        </c:scaling>
        <c:delete val="0"/>
        <c:axPos val="l"/>
        <c:numFmt formatCode="0" sourceLinked="0"/>
        <c:majorTickMark val="out"/>
        <c:minorTickMark val="none"/>
        <c:tickLblPos val="nextTo"/>
        <c:crossAx val="29677056"/>
        <c:crosses val="autoZero"/>
        <c:crossBetween val="between"/>
      </c:valAx>
      <c:spPr>
        <a:solidFill>
          <a:schemeClr val="bg1"/>
        </a:solidFill>
      </c:spPr>
    </c:plotArea>
    <c:legend>
      <c:legendPos val="r"/>
      <c:layout/>
      <c:overlay val="0"/>
    </c:legend>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actions!$A$2</c:f>
              <c:strCache>
                <c:ptCount val="1"/>
                <c:pt idx="0">
                  <c:v>African American</c:v>
                </c:pt>
              </c:strCache>
            </c:strRef>
          </c:tx>
          <c:invertIfNegative val="0"/>
          <c:dLbls>
            <c:txPr>
              <a:bodyPr rot="-2700000"/>
              <a:lstStyle/>
              <a:p>
                <a:pPr>
                  <a:defRPr/>
                </a:pPr>
                <a:endParaRPr lang="en-US"/>
              </a:p>
            </c:txPr>
            <c:showLegendKey val="0"/>
            <c:showVal val="1"/>
            <c:showCatName val="0"/>
            <c:showSerName val="0"/>
            <c:showPercent val="0"/>
            <c:showBubbleSize val="0"/>
            <c:showLeaderLines val="0"/>
          </c:dLbls>
          <c:cat>
            <c:strRef>
              <c:f>actions!$B$1:$D$1</c:f>
              <c:strCache>
                <c:ptCount val="3"/>
                <c:pt idx="0">
                  <c:v>ISS</c:v>
                </c:pt>
                <c:pt idx="1">
                  <c:v>OSS</c:v>
                </c:pt>
                <c:pt idx="2">
                  <c:v>Expulsion</c:v>
                </c:pt>
              </c:strCache>
            </c:strRef>
          </c:cat>
          <c:val>
            <c:numRef>
              <c:f>actions!$B$2:$D$2</c:f>
              <c:numCache>
                <c:formatCode>General</c:formatCode>
                <c:ptCount val="3"/>
                <c:pt idx="0">
                  <c:v>52.65</c:v>
                </c:pt>
                <c:pt idx="1">
                  <c:v>22.19</c:v>
                </c:pt>
                <c:pt idx="2">
                  <c:v>21.52</c:v>
                </c:pt>
              </c:numCache>
            </c:numRef>
          </c:val>
        </c:ser>
        <c:ser>
          <c:idx val="1"/>
          <c:order val="1"/>
          <c:tx>
            <c:strRef>
              <c:f>actions!$A$3</c:f>
              <c:strCache>
                <c:ptCount val="1"/>
                <c:pt idx="0">
                  <c:v>Caucasian</c:v>
                </c:pt>
              </c:strCache>
            </c:strRef>
          </c:tx>
          <c:invertIfNegative val="0"/>
          <c:dLbls>
            <c:txPr>
              <a:bodyPr rot="-2700000"/>
              <a:lstStyle/>
              <a:p>
                <a:pPr>
                  <a:defRPr/>
                </a:pPr>
                <a:endParaRPr lang="en-US"/>
              </a:p>
            </c:txPr>
            <c:showLegendKey val="0"/>
            <c:showVal val="1"/>
            <c:showCatName val="0"/>
            <c:showSerName val="0"/>
            <c:showPercent val="0"/>
            <c:showBubbleSize val="0"/>
            <c:showLeaderLines val="0"/>
          </c:dLbls>
          <c:cat>
            <c:strRef>
              <c:f>actions!$B$1:$D$1</c:f>
              <c:strCache>
                <c:ptCount val="3"/>
                <c:pt idx="0">
                  <c:v>ISS</c:v>
                </c:pt>
                <c:pt idx="1">
                  <c:v>OSS</c:v>
                </c:pt>
                <c:pt idx="2">
                  <c:v>Expulsion</c:v>
                </c:pt>
              </c:strCache>
            </c:strRef>
          </c:cat>
          <c:val>
            <c:numRef>
              <c:f>actions!$B$3:$D$3</c:f>
              <c:numCache>
                <c:formatCode>General</c:formatCode>
                <c:ptCount val="3"/>
                <c:pt idx="0">
                  <c:v>54.52</c:v>
                </c:pt>
                <c:pt idx="1">
                  <c:v>15.08</c:v>
                </c:pt>
                <c:pt idx="2">
                  <c:v>14.32</c:v>
                </c:pt>
              </c:numCache>
            </c:numRef>
          </c:val>
        </c:ser>
        <c:dLbls>
          <c:showLegendKey val="0"/>
          <c:showVal val="0"/>
          <c:showCatName val="0"/>
          <c:showSerName val="0"/>
          <c:showPercent val="0"/>
          <c:showBubbleSize val="0"/>
        </c:dLbls>
        <c:gapWidth val="150"/>
        <c:axId val="29786496"/>
        <c:axId val="29788032"/>
      </c:barChart>
      <c:catAx>
        <c:axId val="29786496"/>
        <c:scaling>
          <c:orientation val="minMax"/>
        </c:scaling>
        <c:delete val="0"/>
        <c:axPos val="b"/>
        <c:majorTickMark val="out"/>
        <c:minorTickMark val="none"/>
        <c:tickLblPos val="nextTo"/>
        <c:crossAx val="29788032"/>
        <c:crosses val="autoZero"/>
        <c:auto val="1"/>
        <c:lblAlgn val="ctr"/>
        <c:lblOffset val="100"/>
        <c:noMultiLvlLbl val="0"/>
      </c:catAx>
      <c:valAx>
        <c:axId val="29788032"/>
        <c:scaling>
          <c:orientation val="minMax"/>
          <c:max val="100"/>
          <c:min val="0"/>
        </c:scaling>
        <c:delete val="0"/>
        <c:axPos val="l"/>
        <c:numFmt formatCode="General" sourceLinked="1"/>
        <c:majorTickMark val="out"/>
        <c:minorTickMark val="none"/>
        <c:tickLblPos val="nextTo"/>
        <c:crossAx val="29786496"/>
        <c:crosses val="autoZero"/>
        <c:crossBetween val="between"/>
      </c:valAx>
      <c:spPr>
        <a:solidFill>
          <a:schemeClr val="bg1"/>
        </a:solidFill>
      </c:spPr>
    </c:plotArea>
    <c:legend>
      <c:legendPos val="r"/>
      <c:layout/>
      <c:overlay val="0"/>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Response to survey questions about disproportionality</a:t>
            </a:r>
            <a:endParaRPr lang="en-US" dirty="0"/>
          </a:p>
        </c:rich>
      </c:tx>
      <c:layout>
        <c:manualLayout>
          <c:xMode val="edge"/>
          <c:yMode val="edge"/>
          <c:x val="0.18525482251611752"/>
          <c:y val="5.2631578947368418E-2"/>
        </c:manualLayout>
      </c:layout>
      <c:overlay val="0"/>
    </c:title>
    <c:autoTitleDeleted val="0"/>
    <c:plotArea>
      <c:layout/>
      <c:barChart>
        <c:barDir val="col"/>
        <c:grouping val="percentStacked"/>
        <c:varyColors val="0"/>
        <c:ser>
          <c:idx val="0"/>
          <c:order val="0"/>
          <c:tx>
            <c:strRef>
              <c:f>Sheet1!$B$1</c:f>
              <c:strCache>
                <c:ptCount val="1"/>
                <c:pt idx="0">
                  <c:v>Disagree</c:v>
                </c:pt>
              </c:strCache>
            </c:strRef>
          </c:tx>
          <c:spPr>
            <a:solidFill>
              <a:srgbClr val="FF0000"/>
            </a:solidFill>
          </c:spPr>
          <c:invertIfNegative val="0"/>
          <c:dLbls>
            <c:showLegendKey val="0"/>
            <c:showVal val="1"/>
            <c:showCatName val="0"/>
            <c:showSerName val="0"/>
            <c:showPercent val="0"/>
            <c:showBubbleSize val="0"/>
            <c:showLeaderLines val="0"/>
          </c:dLbls>
          <c:cat>
            <c:strRef>
              <c:f>Sheet1!$A$2:$A$3</c:f>
              <c:strCache>
                <c:ptCount val="2"/>
                <c:pt idx="0">
                  <c:v>Discipline AA students more frequent than students of other races</c:v>
                </c:pt>
                <c:pt idx="1">
                  <c:v>DD is a significant concerrn</c:v>
                </c:pt>
              </c:strCache>
            </c:strRef>
          </c:cat>
          <c:val>
            <c:numRef>
              <c:f>Sheet1!$B$2:$B$3</c:f>
              <c:numCache>
                <c:formatCode>General</c:formatCode>
                <c:ptCount val="2"/>
                <c:pt idx="0">
                  <c:v>48</c:v>
                </c:pt>
                <c:pt idx="1">
                  <c:v>36</c:v>
                </c:pt>
              </c:numCache>
            </c:numRef>
          </c:val>
        </c:ser>
        <c:ser>
          <c:idx val="1"/>
          <c:order val="1"/>
          <c:tx>
            <c:strRef>
              <c:f>Sheet1!$C$1</c:f>
              <c:strCache>
                <c:ptCount val="1"/>
                <c:pt idx="0">
                  <c:v>Somewhat</c:v>
                </c:pt>
              </c:strCache>
            </c:strRef>
          </c:tx>
          <c:spPr>
            <a:solidFill>
              <a:schemeClr val="bg1">
                <a:lumMod val="65000"/>
              </a:schemeClr>
            </a:solidFill>
          </c:spPr>
          <c:invertIfNegative val="0"/>
          <c:dLbls>
            <c:showLegendKey val="0"/>
            <c:showVal val="1"/>
            <c:showCatName val="0"/>
            <c:showSerName val="0"/>
            <c:showPercent val="0"/>
            <c:showBubbleSize val="0"/>
            <c:showLeaderLines val="0"/>
          </c:dLbls>
          <c:cat>
            <c:strRef>
              <c:f>Sheet1!$A$2:$A$3</c:f>
              <c:strCache>
                <c:ptCount val="2"/>
                <c:pt idx="0">
                  <c:v>Discipline AA students more frequent than students of other races</c:v>
                </c:pt>
                <c:pt idx="1">
                  <c:v>DD is a significant concerrn</c:v>
                </c:pt>
              </c:strCache>
            </c:strRef>
          </c:cat>
          <c:val>
            <c:numRef>
              <c:f>Sheet1!$C$2:$C$3</c:f>
              <c:numCache>
                <c:formatCode>General</c:formatCode>
                <c:ptCount val="2"/>
                <c:pt idx="0">
                  <c:v>36</c:v>
                </c:pt>
                <c:pt idx="1">
                  <c:v>48</c:v>
                </c:pt>
              </c:numCache>
            </c:numRef>
          </c:val>
        </c:ser>
        <c:ser>
          <c:idx val="2"/>
          <c:order val="2"/>
          <c:tx>
            <c:strRef>
              <c:f>Sheet1!$D$1</c:f>
              <c:strCache>
                <c:ptCount val="1"/>
                <c:pt idx="0">
                  <c:v>Agree</c:v>
                </c:pt>
              </c:strCache>
            </c:strRef>
          </c:tx>
          <c:spPr>
            <a:solidFill>
              <a:srgbClr val="92D050"/>
            </a:solidFill>
          </c:spPr>
          <c:invertIfNegative val="0"/>
          <c:dLbls>
            <c:showLegendKey val="0"/>
            <c:showVal val="1"/>
            <c:showCatName val="0"/>
            <c:showSerName val="0"/>
            <c:showPercent val="0"/>
            <c:showBubbleSize val="0"/>
            <c:showLeaderLines val="0"/>
          </c:dLbls>
          <c:cat>
            <c:strRef>
              <c:f>Sheet1!$A$2:$A$3</c:f>
              <c:strCache>
                <c:ptCount val="2"/>
                <c:pt idx="0">
                  <c:v>Discipline AA students more frequent than students of other races</c:v>
                </c:pt>
                <c:pt idx="1">
                  <c:v>DD is a significant concerrn</c:v>
                </c:pt>
              </c:strCache>
            </c:strRef>
          </c:cat>
          <c:val>
            <c:numRef>
              <c:f>Sheet1!$D$2:$D$3</c:f>
              <c:numCache>
                <c:formatCode>General</c:formatCode>
                <c:ptCount val="2"/>
                <c:pt idx="0">
                  <c:v>16</c:v>
                </c:pt>
                <c:pt idx="1">
                  <c:v>16</c:v>
                </c:pt>
              </c:numCache>
            </c:numRef>
          </c:val>
        </c:ser>
        <c:dLbls>
          <c:showLegendKey val="0"/>
          <c:showVal val="0"/>
          <c:showCatName val="0"/>
          <c:showSerName val="0"/>
          <c:showPercent val="0"/>
          <c:showBubbleSize val="0"/>
        </c:dLbls>
        <c:gapWidth val="55"/>
        <c:overlap val="100"/>
        <c:axId val="167310464"/>
        <c:axId val="167312000"/>
      </c:barChart>
      <c:catAx>
        <c:axId val="167310464"/>
        <c:scaling>
          <c:orientation val="minMax"/>
        </c:scaling>
        <c:delete val="0"/>
        <c:axPos val="b"/>
        <c:majorTickMark val="none"/>
        <c:minorTickMark val="none"/>
        <c:tickLblPos val="nextTo"/>
        <c:crossAx val="167312000"/>
        <c:crosses val="autoZero"/>
        <c:auto val="1"/>
        <c:lblAlgn val="ctr"/>
        <c:lblOffset val="100"/>
        <c:noMultiLvlLbl val="0"/>
      </c:catAx>
      <c:valAx>
        <c:axId val="167312000"/>
        <c:scaling>
          <c:orientation val="minMax"/>
        </c:scaling>
        <c:delete val="0"/>
        <c:axPos val="l"/>
        <c:majorGridlines/>
        <c:numFmt formatCode="0%" sourceLinked="1"/>
        <c:majorTickMark val="none"/>
        <c:minorTickMark val="none"/>
        <c:tickLblPos val="nextTo"/>
        <c:crossAx val="167310464"/>
        <c:crosses val="autoZero"/>
        <c:crossBetween val="between"/>
      </c:valAx>
      <c:spPr>
        <a:solidFill>
          <a:schemeClr val="bg1"/>
        </a:solidFill>
      </c:spPr>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col"/>
        <c:grouping val="clustered"/>
        <c:varyColors val="0"/>
        <c:ser>
          <c:idx val="0"/>
          <c:order val="0"/>
          <c:tx>
            <c:strRef>
              <c:f>Sheet1!$B$1</c:f>
              <c:strCache>
                <c:ptCount val="1"/>
                <c:pt idx="0">
                  <c:v>% of staff that agree</c:v>
                </c:pt>
              </c:strCache>
            </c:strRef>
          </c:tx>
          <c:invertIfNegative val="0"/>
          <c:dLbls>
            <c:numFmt formatCode="0%" sourceLinked="0"/>
            <c:showLegendKey val="0"/>
            <c:showVal val="1"/>
            <c:showCatName val="0"/>
            <c:showSerName val="0"/>
            <c:showPercent val="0"/>
            <c:showBubbleSize val="0"/>
            <c:showLeaderLines val="0"/>
          </c:dLbls>
          <c:cat>
            <c:strRef>
              <c:f>Sheet1!$A$2:$A$5</c:f>
              <c:strCache>
                <c:ptCount val="4"/>
                <c:pt idx="0">
                  <c:v>severe</c:v>
                </c:pt>
                <c:pt idx="1">
                  <c:v>disruptive</c:v>
                </c:pt>
                <c:pt idx="2">
                  <c:v>disrespectful</c:v>
                </c:pt>
                <c:pt idx="3">
                  <c:v>aggressive</c:v>
                </c:pt>
              </c:strCache>
            </c:strRef>
          </c:cat>
          <c:val>
            <c:numRef>
              <c:f>Sheet1!$B$2:$B$5</c:f>
              <c:numCache>
                <c:formatCode>General</c:formatCode>
                <c:ptCount val="4"/>
                <c:pt idx="0">
                  <c:v>0.4</c:v>
                </c:pt>
                <c:pt idx="1">
                  <c:v>0.56000000000000005</c:v>
                </c:pt>
                <c:pt idx="2">
                  <c:v>0.44</c:v>
                </c:pt>
                <c:pt idx="3">
                  <c:v>0.36000000000000004</c:v>
                </c:pt>
              </c:numCache>
            </c:numRef>
          </c:val>
        </c:ser>
        <c:dLbls>
          <c:showLegendKey val="0"/>
          <c:showVal val="0"/>
          <c:showCatName val="0"/>
          <c:showSerName val="0"/>
          <c:showPercent val="0"/>
          <c:showBubbleSize val="0"/>
        </c:dLbls>
        <c:gapWidth val="150"/>
        <c:axId val="167498112"/>
        <c:axId val="167499648"/>
      </c:barChart>
      <c:catAx>
        <c:axId val="167498112"/>
        <c:scaling>
          <c:orientation val="minMax"/>
        </c:scaling>
        <c:delete val="0"/>
        <c:axPos val="b"/>
        <c:majorTickMark val="out"/>
        <c:minorTickMark val="none"/>
        <c:tickLblPos val="nextTo"/>
        <c:crossAx val="167499648"/>
        <c:crosses val="autoZero"/>
        <c:auto val="1"/>
        <c:lblAlgn val="ctr"/>
        <c:lblOffset val="100"/>
        <c:noMultiLvlLbl val="0"/>
      </c:catAx>
      <c:valAx>
        <c:axId val="167499648"/>
        <c:scaling>
          <c:orientation val="minMax"/>
          <c:max val="1"/>
          <c:min val="0"/>
        </c:scaling>
        <c:delete val="0"/>
        <c:axPos val="l"/>
        <c:majorGridlines/>
        <c:numFmt formatCode="0%" sourceLinked="0"/>
        <c:majorTickMark val="out"/>
        <c:minorTickMark val="none"/>
        <c:tickLblPos val="nextTo"/>
        <c:crossAx val="167498112"/>
        <c:crosses val="autoZero"/>
        <c:crossBetween val="between"/>
        <c:majorUnit val="0.1"/>
        <c:minorUnit val="0.05"/>
      </c:valAx>
      <c:spPr>
        <a:solidFill>
          <a:schemeClr val="bg1"/>
        </a:solidFill>
      </c:spPr>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Mean Score on Policy </a:t>
            </a:r>
            <a:r>
              <a:rPr lang="en-US" dirty="0" smtClean="0"/>
              <a:t>Crosswalk</a:t>
            </a:r>
            <a:endParaRPr lang="en-US" dirty="0"/>
          </a:p>
        </c:rich>
      </c:tx>
      <c:layout/>
      <c:overlay val="0"/>
    </c:title>
    <c:autoTitleDeleted val="0"/>
    <c:plotArea>
      <c:layout/>
      <c:barChart>
        <c:barDir val="col"/>
        <c:grouping val="clustered"/>
        <c:varyColors val="0"/>
        <c:ser>
          <c:idx val="0"/>
          <c:order val="0"/>
          <c:tx>
            <c:strRef>
              <c:f>Sheet1!$B$1</c:f>
              <c:strCache>
                <c:ptCount val="1"/>
                <c:pt idx="0">
                  <c:v>Mean Score on Policy Crosswalk </c:v>
                </c:pt>
              </c:strCache>
            </c:strRef>
          </c:tx>
          <c:invertIfNegative val="0"/>
          <c:dLbls>
            <c:showLegendKey val="0"/>
            <c:showVal val="1"/>
            <c:showCatName val="0"/>
            <c:showSerName val="0"/>
            <c:showPercent val="0"/>
            <c:showBubbleSize val="0"/>
            <c:showLeaderLines val="0"/>
          </c:dLbls>
          <c:cat>
            <c:strRef>
              <c:f>Sheet1!$A$2:$A$5</c:f>
              <c:strCache>
                <c:ptCount val="4"/>
                <c:pt idx="0">
                  <c:v>Bus Misbehavior</c:v>
                </c:pt>
                <c:pt idx="1">
                  <c:v>Inappropriate language/disrespect</c:v>
                </c:pt>
                <c:pt idx="2">
                  <c:v>Other School Defined Offense</c:v>
                </c:pt>
                <c:pt idx="3">
                  <c:v>Disruption</c:v>
                </c:pt>
              </c:strCache>
            </c:strRef>
          </c:cat>
          <c:val>
            <c:numRef>
              <c:f>Sheet1!$B$2:$B$5</c:f>
              <c:numCache>
                <c:formatCode>General</c:formatCode>
                <c:ptCount val="4"/>
                <c:pt idx="0">
                  <c:v>11</c:v>
                </c:pt>
                <c:pt idx="1">
                  <c:v>8</c:v>
                </c:pt>
                <c:pt idx="2">
                  <c:v>0</c:v>
                </c:pt>
                <c:pt idx="3">
                  <c:v>3</c:v>
                </c:pt>
              </c:numCache>
            </c:numRef>
          </c:val>
        </c:ser>
        <c:dLbls>
          <c:showLegendKey val="0"/>
          <c:showVal val="0"/>
          <c:showCatName val="0"/>
          <c:showSerName val="0"/>
          <c:showPercent val="0"/>
          <c:showBubbleSize val="0"/>
        </c:dLbls>
        <c:gapWidth val="150"/>
        <c:axId val="167939456"/>
        <c:axId val="167949440"/>
      </c:barChart>
      <c:catAx>
        <c:axId val="167939456"/>
        <c:scaling>
          <c:orientation val="minMax"/>
        </c:scaling>
        <c:delete val="0"/>
        <c:axPos val="b"/>
        <c:majorTickMark val="out"/>
        <c:minorTickMark val="none"/>
        <c:tickLblPos val="nextTo"/>
        <c:txPr>
          <a:bodyPr/>
          <a:lstStyle/>
          <a:p>
            <a:pPr>
              <a:defRPr sz="1200"/>
            </a:pPr>
            <a:endParaRPr lang="en-US"/>
          </a:p>
        </c:txPr>
        <c:crossAx val="167949440"/>
        <c:crosses val="autoZero"/>
        <c:auto val="1"/>
        <c:lblAlgn val="ctr"/>
        <c:lblOffset val="100"/>
        <c:noMultiLvlLbl val="0"/>
      </c:catAx>
      <c:valAx>
        <c:axId val="167949440"/>
        <c:scaling>
          <c:orientation val="minMax"/>
        </c:scaling>
        <c:delete val="0"/>
        <c:axPos val="l"/>
        <c:majorGridlines/>
        <c:numFmt formatCode="General" sourceLinked="1"/>
        <c:majorTickMark val="out"/>
        <c:minorTickMark val="none"/>
        <c:tickLblPos val="nextTo"/>
        <c:crossAx val="167939456"/>
        <c:crosses val="autoZero"/>
        <c:crossBetween val="between"/>
      </c:valAx>
      <c:spPr>
        <a:solidFill>
          <a:schemeClr val="bg1"/>
        </a:solidFill>
      </c:spPr>
    </c:plotArea>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col"/>
        <c:grouping val="clustered"/>
        <c:varyColors val="0"/>
        <c:ser>
          <c:idx val="0"/>
          <c:order val="0"/>
          <c:tx>
            <c:strRef>
              <c:f>Sheet1!$B$1</c:f>
              <c:strCache>
                <c:ptCount val="1"/>
                <c:pt idx="0">
                  <c:v>% that Agree</c:v>
                </c:pt>
              </c:strCache>
            </c:strRef>
          </c:tx>
          <c:invertIfNegative val="0"/>
          <c:dLbls>
            <c:numFmt formatCode="0%" sourceLinked="0"/>
            <c:showLegendKey val="0"/>
            <c:showVal val="1"/>
            <c:showCatName val="0"/>
            <c:showSerName val="0"/>
            <c:showPercent val="0"/>
            <c:showBubbleSize val="0"/>
            <c:showLeaderLines val="0"/>
          </c:dLbls>
          <c:cat>
            <c:strRef>
              <c:f>Sheet1!$A$2:$A$3</c:f>
              <c:strCache>
                <c:ptCount val="2"/>
                <c:pt idx="0">
                  <c:v>Academic struggles</c:v>
                </c:pt>
                <c:pt idx="1">
                  <c:v>Personal motivation</c:v>
                </c:pt>
              </c:strCache>
            </c:strRef>
          </c:cat>
          <c:val>
            <c:numRef>
              <c:f>Sheet1!$B$2:$B$3</c:f>
              <c:numCache>
                <c:formatCode>General</c:formatCode>
                <c:ptCount val="2"/>
                <c:pt idx="0">
                  <c:v>0.60000000000000009</c:v>
                </c:pt>
                <c:pt idx="1">
                  <c:v>0.4</c:v>
                </c:pt>
              </c:numCache>
            </c:numRef>
          </c:val>
        </c:ser>
        <c:dLbls>
          <c:showLegendKey val="0"/>
          <c:showVal val="0"/>
          <c:showCatName val="0"/>
          <c:showSerName val="0"/>
          <c:showPercent val="0"/>
          <c:showBubbleSize val="0"/>
        </c:dLbls>
        <c:gapWidth val="150"/>
        <c:axId val="168614528"/>
        <c:axId val="168624512"/>
      </c:barChart>
      <c:catAx>
        <c:axId val="168614528"/>
        <c:scaling>
          <c:orientation val="minMax"/>
        </c:scaling>
        <c:delete val="0"/>
        <c:axPos val="b"/>
        <c:majorTickMark val="out"/>
        <c:minorTickMark val="none"/>
        <c:tickLblPos val="nextTo"/>
        <c:crossAx val="168624512"/>
        <c:crosses val="autoZero"/>
        <c:auto val="1"/>
        <c:lblAlgn val="ctr"/>
        <c:lblOffset val="100"/>
        <c:noMultiLvlLbl val="0"/>
      </c:catAx>
      <c:valAx>
        <c:axId val="168624512"/>
        <c:scaling>
          <c:orientation val="minMax"/>
          <c:max val="1"/>
        </c:scaling>
        <c:delete val="0"/>
        <c:axPos val="l"/>
        <c:majorGridlines/>
        <c:numFmt formatCode="0%" sourceLinked="0"/>
        <c:majorTickMark val="out"/>
        <c:minorTickMark val="none"/>
        <c:tickLblPos val="nextTo"/>
        <c:crossAx val="168614528"/>
        <c:crosses val="autoZero"/>
        <c:crossBetween val="between"/>
        <c:majorUnit val="0.1"/>
        <c:minorUnit val="0.05"/>
      </c:valAx>
      <c:spPr>
        <a:solidFill>
          <a:schemeClr val="bg1"/>
        </a:solidFill>
      </c:spPr>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0D8490-B94F-4EEF-8080-2BC54089C432}"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77A0DFAC-699C-4FFF-AEAE-B8E9D2853924}">
      <dgm:prSet phldrT="[Text]"/>
      <dgm:spPr/>
      <dgm:t>
        <a:bodyPr/>
        <a:lstStyle/>
        <a:p>
          <a:r>
            <a:rPr lang="en-US" dirty="0" smtClean="0"/>
            <a:t>Disciplinary</a:t>
          </a:r>
          <a:endParaRPr lang="en-US" dirty="0"/>
        </a:p>
      </dgm:t>
    </dgm:pt>
    <dgm:pt modelId="{A8BA866D-620E-4895-91B7-9C51AE4777B4}" type="parTrans" cxnId="{0F0C5775-5FC6-4A5F-8366-B540A4E7D5EF}">
      <dgm:prSet/>
      <dgm:spPr/>
      <dgm:t>
        <a:bodyPr/>
        <a:lstStyle/>
        <a:p>
          <a:endParaRPr lang="en-US"/>
        </a:p>
      </dgm:t>
    </dgm:pt>
    <dgm:pt modelId="{4C610CC8-4976-4709-BDBF-B0B3D71FA32B}" type="sibTrans" cxnId="{0F0C5775-5FC6-4A5F-8366-B540A4E7D5EF}">
      <dgm:prSet/>
      <dgm:spPr/>
      <dgm:t>
        <a:bodyPr/>
        <a:lstStyle/>
        <a:p>
          <a:endParaRPr lang="en-US"/>
        </a:p>
      </dgm:t>
    </dgm:pt>
    <dgm:pt modelId="{3F2A93FF-1CF5-4D16-9594-29B02552DC59}">
      <dgm:prSet phldrT="[Text]"/>
      <dgm:spPr/>
      <dgm:t>
        <a:bodyPr/>
        <a:lstStyle/>
        <a:p>
          <a:endParaRPr lang="en-US" dirty="0"/>
        </a:p>
      </dgm:t>
    </dgm:pt>
    <dgm:pt modelId="{613C3D1E-7BEA-4C06-8A48-AFB26AD41A67}" type="parTrans" cxnId="{952A905F-81CD-4A35-836B-3676176665A7}">
      <dgm:prSet/>
      <dgm:spPr/>
      <dgm:t>
        <a:bodyPr/>
        <a:lstStyle/>
        <a:p>
          <a:endParaRPr lang="en-US"/>
        </a:p>
      </dgm:t>
    </dgm:pt>
    <dgm:pt modelId="{1752C896-C908-441B-8B45-5348A668EDED}" type="sibTrans" cxnId="{952A905F-81CD-4A35-836B-3676176665A7}">
      <dgm:prSet/>
      <dgm:spPr/>
      <dgm:t>
        <a:bodyPr/>
        <a:lstStyle/>
        <a:p>
          <a:endParaRPr lang="en-US"/>
        </a:p>
      </dgm:t>
    </dgm:pt>
    <dgm:pt modelId="{E149DF08-98BF-495F-9EB1-5A9FD6A17BF6}">
      <dgm:prSet phldrT="[Text]"/>
      <dgm:spPr/>
      <dgm:t>
        <a:bodyPr/>
        <a:lstStyle/>
        <a:p>
          <a:r>
            <a:rPr lang="en-US" dirty="0" err="1" smtClean="0"/>
            <a:t>Disproportionality</a:t>
          </a:r>
          <a:endParaRPr lang="en-US" dirty="0"/>
        </a:p>
      </dgm:t>
    </dgm:pt>
    <dgm:pt modelId="{4B499DC3-432D-444B-850C-3189417FCA60}" type="parTrans" cxnId="{A9673A4E-B214-45FA-82F1-5AE08805188D}">
      <dgm:prSet/>
      <dgm:spPr/>
      <dgm:t>
        <a:bodyPr/>
        <a:lstStyle/>
        <a:p>
          <a:endParaRPr lang="en-US"/>
        </a:p>
      </dgm:t>
    </dgm:pt>
    <dgm:pt modelId="{E3D38BA6-31BD-4A61-A6B4-D4147EA457ED}" type="sibTrans" cxnId="{A9673A4E-B214-45FA-82F1-5AE08805188D}">
      <dgm:prSet/>
      <dgm:spPr/>
      <dgm:t>
        <a:bodyPr/>
        <a:lstStyle/>
        <a:p>
          <a:endParaRPr lang="en-US"/>
        </a:p>
      </dgm:t>
    </dgm:pt>
    <dgm:pt modelId="{244D720C-F504-484B-AF96-4A2B38A5AF5F}">
      <dgm:prSet phldrT="[Text]"/>
      <dgm:spPr/>
      <dgm:t>
        <a:bodyPr/>
        <a:lstStyle/>
        <a:p>
          <a:endParaRPr lang="en-US" dirty="0"/>
        </a:p>
      </dgm:t>
    </dgm:pt>
    <dgm:pt modelId="{A481390B-AAB6-4FE8-84A6-DF2FC345ADD5}" type="parTrans" cxnId="{7FB39F90-D2D4-498A-BABB-7BDA20CBEEC0}">
      <dgm:prSet/>
      <dgm:spPr/>
      <dgm:t>
        <a:bodyPr/>
        <a:lstStyle/>
        <a:p>
          <a:endParaRPr lang="en-US"/>
        </a:p>
      </dgm:t>
    </dgm:pt>
    <dgm:pt modelId="{0383F315-6270-4251-8B2C-5635FFD4D69A}" type="sibTrans" cxnId="{7FB39F90-D2D4-498A-BABB-7BDA20CBEEC0}">
      <dgm:prSet/>
      <dgm:spPr/>
      <dgm:t>
        <a:bodyPr/>
        <a:lstStyle/>
        <a:p>
          <a:endParaRPr lang="en-US"/>
        </a:p>
      </dgm:t>
    </dgm:pt>
    <dgm:pt modelId="{20B2BDE9-25B9-4956-9652-1B72B82DDF60}" type="pres">
      <dgm:prSet presAssocID="{630D8490-B94F-4EEF-8080-2BC54089C432}" presName="Name0" presStyleCnt="0">
        <dgm:presLayoutVars>
          <dgm:dir/>
          <dgm:animLvl val="lvl"/>
          <dgm:resizeHandles/>
        </dgm:presLayoutVars>
      </dgm:prSet>
      <dgm:spPr/>
      <dgm:t>
        <a:bodyPr/>
        <a:lstStyle/>
        <a:p>
          <a:endParaRPr lang="en-US"/>
        </a:p>
      </dgm:t>
    </dgm:pt>
    <dgm:pt modelId="{5D4EFDFF-08CF-41CE-8BBB-DE324892D885}" type="pres">
      <dgm:prSet presAssocID="{77A0DFAC-699C-4FFF-AEAE-B8E9D2853924}" presName="linNode" presStyleCnt="0"/>
      <dgm:spPr/>
    </dgm:pt>
    <dgm:pt modelId="{8038CA59-8C89-4247-A25F-49B8A69D5720}" type="pres">
      <dgm:prSet presAssocID="{77A0DFAC-699C-4FFF-AEAE-B8E9D2853924}" presName="parentShp" presStyleLbl="node1" presStyleIdx="0" presStyleCnt="2">
        <dgm:presLayoutVars>
          <dgm:bulletEnabled val="1"/>
        </dgm:presLayoutVars>
      </dgm:prSet>
      <dgm:spPr/>
      <dgm:t>
        <a:bodyPr/>
        <a:lstStyle/>
        <a:p>
          <a:endParaRPr lang="en-US"/>
        </a:p>
      </dgm:t>
    </dgm:pt>
    <dgm:pt modelId="{29D3394C-B09D-428C-BDC5-E35007ADE059}" type="pres">
      <dgm:prSet presAssocID="{77A0DFAC-699C-4FFF-AEAE-B8E9D2853924}" presName="childShp" presStyleLbl="bgAccFollowNode1" presStyleIdx="0" presStyleCnt="2">
        <dgm:presLayoutVars>
          <dgm:bulletEnabled val="1"/>
        </dgm:presLayoutVars>
      </dgm:prSet>
      <dgm:spPr/>
      <dgm:t>
        <a:bodyPr/>
        <a:lstStyle/>
        <a:p>
          <a:endParaRPr lang="en-US"/>
        </a:p>
      </dgm:t>
    </dgm:pt>
    <dgm:pt modelId="{82FB4A12-A429-42AB-BA2C-BE2860943585}" type="pres">
      <dgm:prSet presAssocID="{4C610CC8-4976-4709-BDBF-B0B3D71FA32B}" presName="spacing" presStyleCnt="0"/>
      <dgm:spPr/>
    </dgm:pt>
    <dgm:pt modelId="{6B264205-35BE-4621-A931-A42DCE2BF414}" type="pres">
      <dgm:prSet presAssocID="{E149DF08-98BF-495F-9EB1-5A9FD6A17BF6}" presName="linNode" presStyleCnt="0"/>
      <dgm:spPr/>
    </dgm:pt>
    <dgm:pt modelId="{D37DA6D2-4ED9-4E7B-9303-1F7A220A3710}" type="pres">
      <dgm:prSet presAssocID="{E149DF08-98BF-495F-9EB1-5A9FD6A17BF6}" presName="parentShp" presStyleLbl="node1" presStyleIdx="1" presStyleCnt="2">
        <dgm:presLayoutVars>
          <dgm:bulletEnabled val="1"/>
        </dgm:presLayoutVars>
      </dgm:prSet>
      <dgm:spPr/>
      <dgm:t>
        <a:bodyPr/>
        <a:lstStyle/>
        <a:p>
          <a:endParaRPr lang="en-US"/>
        </a:p>
      </dgm:t>
    </dgm:pt>
    <dgm:pt modelId="{C9AE1AB1-B889-403A-9B76-A9278722F02D}" type="pres">
      <dgm:prSet presAssocID="{E149DF08-98BF-495F-9EB1-5A9FD6A17BF6}" presName="childShp" presStyleLbl="bgAccFollowNode1" presStyleIdx="1" presStyleCnt="2">
        <dgm:presLayoutVars>
          <dgm:bulletEnabled val="1"/>
        </dgm:presLayoutVars>
      </dgm:prSet>
      <dgm:spPr/>
      <dgm:t>
        <a:bodyPr/>
        <a:lstStyle/>
        <a:p>
          <a:endParaRPr lang="en-US"/>
        </a:p>
      </dgm:t>
    </dgm:pt>
  </dgm:ptLst>
  <dgm:cxnLst>
    <dgm:cxn modelId="{40FDB3FB-0E02-4CA6-BCB8-80FE862BEA5F}" type="presOf" srcId="{E149DF08-98BF-495F-9EB1-5A9FD6A17BF6}" destId="{D37DA6D2-4ED9-4E7B-9303-1F7A220A3710}" srcOrd="0" destOrd="0" presId="urn:microsoft.com/office/officeart/2005/8/layout/vList6"/>
    <dgm:cxn modelId="{A9673A4E-B214-45FA-82F1-5AE08805188D}" srcId="{630D8490-B94F-4EEF-8080-2BC54089C432}" destId="{E149DF08-98BF-495F-9EB1-5A9FD6A17BF6}" srcOrd="1" destOrd="0" parTransId="{4B499DC3-432D-444B-850C-3189417FCA60}" sibTransId="{E3D38BA6-31BD-4A61-A6B4-D4147EA457ED}"/>
    <dgm:cxn modelId="{7DA3EAAD-C3D4-439A-973A-3438E3ADCC70}" type="presOf" srcId="{77A0DFAC-699C-4FFF-AEAE-B8E9D2853924}" destId="{8038CA59-8C89-4247-A25F-49B8A69D5720}" srcOrd="0" destOrd="0" presId="urn:microsoft.com/office/officeart/2005/8/layout/vList6"/>
    <dgm:cxn modelId="{952A905F-81CD-4A35-836B-3676176665A7}" srcId="{77A0DFAC-699C-4FFF-AEAE-B8E9D2853924}" destId="{3F2A93FF-1CF5-4D16-9594-29B02552DC59}" srcOrd="0" destOrd="0" parTransId="{613C3D1E-7BEA-4C06-8A48-AFB26AD41A67}" sibTransId="{1752C896-C908-441B-8B45-5348A668EDED}"/>
    <dgm:cxn modelId="{7FB39F90-D2D4-498A-BABB-7BDA20CBEEC0}" srcId="{E149DF08-98BF-495F-9EB1-5A9FD6A17BF6}" destId="{244D720C-F504-484B-AF96-4A2B38A5AF5F}" srcOrd="0" destOrd="0" parTransId="{A481390B-AAB6-4FE8-84A6-DF2FC345ADD5}" sibTransId="{0383F315-6270-4251-8B2C-5635FFD4D69A}"/>
    <dgm:cxn modelId="{C822165B-C767-4E10-8639-A22CD959AAC1}" type="presOf" srcId="{630D8490-B94F-4EEF-8080-2BC54089C432}" destId="{20B2BDE9-25B9-4956-9652-1B72B82DDF60}" srcOrd="0" destOrd="0" presId="urn:microsoft.com/office/officeart/2005/8/layout/vList6"/>
    <dgm:cxn modelId="{AC01BE71-30E2-436D-89C4-23CC5C8DC972}" type="presOf" srcId="{244D720C-F504-484B-AF96-4A2B38A5AF5F}" destId="{C9AE1AB1-B889-403A-9B76-A9278722F02D}" srcOrd="0" destOrd="0" presId="urn:microsoft.com/office/officeart/2005/8/layout/vList6"/>
    <dgm:cxn modelId="{0F0C5775-5FC6-4A5F-8366-B540A4E7D5EF}" srcId="{630D8490-B94F-4EEF-8080-2BC54089C432}" destId="{77A0DFAC-699C-4FFF-AEAE-B8E9D2853924}" srcOrd="0" destOrd="0" parTransId="{A8BA866D-620E-4895-91B7-9C51AE4777B4}" sibTransId="{4C610CC8-4976-4709-BDBF-B0B3D71FA32B}"/>
    <dgm:cxn modelId="{FDB3B6F2-67D6-4B0C-AFA1-31E6A7F4AE31}" type="presOf" srcId="{3F2A93FF-1CF5-4D16-9594-29B02552DC59}" destId="{29D3394C-B09D-428C-BDC5-E35007ADE059}" srcOrd="0" destOrd="0" presId="urn:microsoft.com/office/officeart/2005/8/layout/vList6"/>
    <dgm:cxn modelId="{4F72D3A0-A213-40D9-B4C2-F84CBE589441}" type="presParOf" srcId="{20B2BDE9-25B9-4956-9652-1B72B82DDF60}" destId="{5D4EFDFF-08CF-41CE-8BBB-DE324892D885}" srcOrd="0" destOrd="0" presId="urn:microsoft.com/office/officeart/2005/8/layout/vList6"/>
    <dgm:cxn modelId="{5E1946A2-F5AA-4133-846D-CA31D4A97DBB}" type="presParOf" srcId="{5D4EFDFF-08CF-41CE-8BBB-DE324892D885}" destId="{8038CA59-8C89-4247-A25F-49B8A69D5720}" srcOrd="0" destOrd="0" presId="urn:microsoft.com/office/officeart/2005/8/layout/vList6"/>
    <dgm:cxn modelId="{5333DA9A-3494-40C7-8663-BBE5EE42BE62}" type="presParOf" srcId="{5D4EFDFF-08CF-41CE-8BBB-DE324892D885}" destId="{29D3394C-B09D-428C-BDC5-E35007ADE059}" srcOrd="1" destOrd="0" presId="urn:microsoft.com/office/officeart/2005/8/layout/vList6"/>
    <dgm:cxn modelId="{C78AEB51-8CB9-4420-8414-B2A52F1D0940}" type="presParOf" srcId="{20B2BDE9-25B9-4956-9652-1B72B82DDF60}" destId="{82FB4A12-A429-42AB-BA2C-BE2860943585}" srcOrd="1" destOrd="0" presId="urn:microsoft.com/office/officeart/2005/8/layout/vList6"/>
    <dgm:cxn modelId="{A86503AE-D5B1-417B-B912-B7D8484B328E}" type="presParOf" srcId="{20B2BDE9-25B9-4956-9652-1B72B82DDF60}" destId="{6B264205-35BE-4621-A931-A42DCE2BF414}" srcOrd="2" destOrd="0" presId="urn:microsoft.com/office/officeart/2005/8/layout/vList6"/>
    <dgm:cxn modelId="{5873A42A-44CD-42B1-8FA6-D5C132E77690}" type="presParOf" srcId="{6B264205-35BE-4621-A931-A42DCE2BF414}" destId="{D37DA6D2-4ED9-4E7B-9303-1F7A220A3710}" srcOrd="0" destOrd="0" presId="urn:microsoft.com/office/officeart/2005/8/layout/vList6"/>
    <dgm:cxn modelId="{7FBE6C43-9708-47E3-9482-FAC4DFB43759}" type="presParOf" srcId="{6B264205-35BE-4621-A931-A42DCE2BF414}" destId="{C9AE1AB1-B889-403A-9B76-A9278722F02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bg1">
            <a:lumMod val="65000"/>
          </a:schemeClr>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bg1">
            <a:lumMod val="6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bg1">
            <a:lumMod val="65000"/>
          </a:schemeClr>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bg1">
            <a:lumMod val="65000"/>
          </a:schemeClr>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custLinFactNeighborX="-2447" custLinFactNeighborY="1587"/>
      <dgm:spPr>
        <a:solidFill>
          <a:schemeClr val="tx1">
            <a:lumMod val="95000"/>
            <a:lumOff val="5000"/>
          </a:schemeClr>
        </a:solidFill>
      </dgm:spPr>
    </dgm:pt>
    <dgm:pt modelId="{A533B774-6DAC-4F97-8758-BE20D8AEC25D}" type="pres">
      <dgm:prSet presAssocID="{F6CB7025-9F3E-46A9-B1FA-1C0BDC7E06B0}" presName="quad1" presStyleLbl="node1" presStyleIdx="0" presStyleCnt="4" custLinFactNeighborX="-6214" custLinFactNeighborY="61">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custLinFactNeighborX="-8086" custLinFactNeighborY="61">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custLinFactNeighborX="-6213" custLinFactNeighborY="-1811">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custLinFactNeighborX="-8086" custLinFactNeighborY="-1811">
        <dgm:presLayoutVars>
          <dgm:chMax val="0"/>
          <dgm:chPref val="0"/>
          <dgm:bulletEnabled val="1"/>
        </dgm:presLayoutVars>
      </dgm:prSet>
      <dgm:spPr/>
      <dgm:t>
        <a:bodyPr/>
        <a:lstStyle/>
        <a:p>
          <a:endParaRPr lang="en-US"/>
        </a:p>
      </dgm:t>
    </dgm:pt>
  </dgm:ptLst>
  <dgm:cxnLst>
    <dgm:cxn modelId="{1017BA5E-9103-4BAE-9811-CD957A4CC465}" srcId="{F6CB7025-9F3E-46A9-B1FA-1C0BDC7E06B0}" destId="{E6C1BD73-0BC5-4748-BC61-8B42D5873254}" srcOrd="4" destOrd="0" parTransId="{EF9C40E5-83DC-4A21-850B-87ABB6EC53FA}" sibTransId="{BDEA3C50-41F0-4E34-9AEC-4E7AED8A0FD5}"/>
    <dgm:cxn modelId="{4EE5A714-74EE-4F35-92B9-8017BF5FEBAC}" srcId="{F6CB7025-9F3E-46A9-B1FA-1C0BDC7E06B0}" destId="{04FDC010-6AC9-42CD-8EE9-53ECFF12E885}" srcOrd="1" destOrd="0" parTransId="{DA823B54-99A2-4F2E-9EF6-8E5C3F49D5D9}" sibTransId="{B5B9D934-EC17-4D5A-9389-0D5CF0776761}"/>
    <dgm:cxn modelId="{91606A6B-3D62-4628-BFF4-3380CC5F08F6}" type="presOf" srcId="{FDFE9BA2-F8D0-47A3-9001-AC14E69C42BE}" destId="{2EEC7C96-0541-4210-B7AD-6D8B3271251A}" srcOrd="0" destOrd="0" presId="urn:microsoft.com/office/officeart/2005/8/layout/matrix3"/>
    <dgm:cxn modelId="{D704ABC9-0040-4916-AA5C-95187A3F2929}" srcId="{F6CB7025-9F3E-46A9-B1FA-1C0BDC7E06B0}" destId="{FDFE9BA2-F8D0-47A3-9001-AC14E69C42BE}" srcOrd="2" destOrd="0" parTransId="{75BC1508-D46A-42A5-8D8C-3CEF6F766FE4}" sibTransId="{219931E0-1F2B-4A33-8191-F23E51144702}"/>
    <dgm:cxn modelId="{F933DE01-5AEB-4438-B3D2-DAE5A600A249}" type="presOf" srcId="{04FDC010-6AC9-42CD-8EE9-53ECFF12E885}" destId="{24AC1EE5-6832-4779-8C95-8E0F4374C27F}" srcOrd="0" destOrd="0" presId="urn:microsoft.com/office/officeart/2005/8/layout/matrix3"/>
    <dgm:cxn modelId="{E6617010-9278-416C-8731-B54EFAC01968}" srcId="{F6CB7025-9F3E-46A9-B1FA-1C0BDC7E06B0}" destId="{F2EC5364-F9ED-454F-810B-54E853A9D162}" srcOrd="0" destOrd="0" parTransId="{84B71AFC-926E-44A3-9842-1620C7AD798A}" sibTransId="{4C6F4FA0-E557-4BED-9983-F1A5327D36C7}"/>
    <dgm:cxn modelId="{4F28021F-222C-4D49-B59D-7232BCF4E923}" type="presOf" srcId="{F2EC5364-F9ED-454F-810B-54E853A9D162}" destId="{A533B774-6DAC-4F97-8758-BE20D8AEC25D}" srcOrd="0" destOrd="0" presId="urn:microsoft.com/office/officeart/2005/8/layout/matrix3"/>
    <dgm:cxn modelId="{15992F46-2B32-4FA0-A68C-DDD41F8D74DA}" srcId="{F6CB7025-9F3E-46A9-B1FA-1C0BDC7E06B0}" destId="{0BE97492-50CB-42C1-BF8C-C7CE1B7BD441}" srcOrd="3" destOrd="0" parTransId="{1027EEFC-88E0-4E3A-8239-11098F9BCF18}" sibTransId="{50A7480D-3D7F-4213-936F-30B48BBAC316}"/>
    <dgm:cxn modelId="{30F7B093-81E2-4ED5-B4BF-913B016AC2DF}" type="presOf" srcId="{0BE97492-50CB-42C1-BF8C-C7CE1B7BD441}" destId="{0DC483FA-C203-45D3-8F67-33ACFF35C8C2}" srcOrd="0" destOrd="0" presId="urn:microsoft.com/office/officeart/2005/8/layout/matrix3"/>
    <dgm:cxn modelId="{D425DE78-0F53-403E-BA24-8195EEA66A5B}" type="presOf" srcId="{F6CB7025-9F3E-46A9-B1FA-1C0BDC7E06B0}" destId="{7DBA84D2-F1FC-47E3-9203-674A3BC40C7F}" srcOrd="0" destOrd="0" presId="urn:microsoft.com/office/officeart/2005/8/layout/matrix3"/>
    <dgm:cxn modelId="{CA002043-370C-4388-8D44-ED4383F78AFB}" type="presParOf" srcId="{7DBA84D2-F1FC-47E3-9203-674A3BC40C7F}" destId="{E50F2446-F3CA-4C32-950E-5DD2A1924EEA}" srcOrd="0" destOrd="0" presId="urn:microsoft.com/office/officeart/2005/8/layout/matrix3"/>
    <dgm:cxn modelId="{F22408EF-064E-49BF-8A76-E27267866CA1}" type="presParOf" srcId="{7DBA84D2-F1FC-47E3-9203-674A3BC40C7F}" destId="{A533B774-6DAC-4F97-8758-BE20D8AEC25D}" srcOrd="1" destOrd="0" presId="urn:microsoft.com/office/officeart/2005/8/layout/matrix3"/>
    <dgm:cxn modelId="{DEA234AF-08A5-4CF9-9FAD-B6BBE9295125}" type="presParOf" srcId="{7DBA84D2-F1FC-47E3-9203-674A3BC40C7F}" destId="{24AC1EE5-6832-4779-8C95-8E0F4374C27F}" srcOrd="2" destOrd="0" presId="urn:microsoft.com/office/officeart/2005/8/layout/matrix3"/>
    <dgm:cxn modelId="{EF91E1D1-FB4E-4EEF-9FE4-1B6D211FA32A}" type="presParOf" srcId="{7DBA84D2-F1FC-47E3-9203-674A3BC40C7F}" destId="{2EEC7C96-0541-4210-B7AD-6D8B3271251A}" srcOrd="3" destOrd="0" presId="urn:microsoft.com/office/officeart/2005/8/layout/matrix3"/>
    <dgm:cxn modelId="{F27C38BD-9D09-4EA6-98D7-E6C291C62DE8}"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1017BA5E-9103-4BAE-9811-CD957A4CC465}" srcId="{F6CB7025-9F3E-46A9-B1FA-1C0BDC7E06B0}" destId="{E6C1BD73-0BC5-4748-BC61-8B42D5873254}" srcOrd="4" destOrd="0" parTransId="{EF9C40E5-83DC-4A21-850B-87ABB6EC53FA}" sibTransId="{BDEA3C50-41F0-4E34-9AEC-4E7AED8A0FD5}"/>
    <dgm:cxn modelId="{DCF1E6EF-6A66-4094-A1A9-237904903C77}" type="presOf" srcId="{FDFE9BA2-F8D0-47A3-9001-AC14E69C42BE}" destId="{2EEC7C96-0541-4210-B7AD-6D8B3271251A}" srcOrd="0" destOrd="0" presId="urn:microsoft.com/office/officeart/2005/8/layout/matrix3"/>
    <dgm:cxn modelId="{4EE5A714-74EE-4F35-92B9-8017BF5FEBAC}" srcId="{F6CB7025-9F3E-46A9-B1FA-1C0BDC7E06B0}" destId="{04FDC010-6AC9-42CD-8EE9-53ECFF12E885}" srcOrd="1" destOrd="0" parTransId="{DA823B54-99A2-4F2E-9EF6-8E5C3F49D5D9}" sibTransId="{B5B9D934-EC17-4D5A-9389-0D5CF0776761}"/>
    <dgm:cxn modelId="{D704ABC9-0040-4916-AA5C-95187A3F2929}" srcId="{F6CB7025-9F3E-46A9-B1FA-1C0BDC7E06B0}" destId="{FDFE9BA2-F8D0-47A3-9001-AC14E69C42BE}" srcOrd="2" destOrd="0" parTransId="{75BC1508-D46A-42A5-8D8C-3CEF6F766FE4}" sibTransId="{219931E0-1F2B-4A33-8191-F23E51144702}"/>
    <dgm:cxn modelId="{93531454-4776-4829-87ED-603E76D2392A}" type="presOf" srcId="{F6CB7025-9F3E-46A9-B1FA-1C0BDC7E06B0}" destId="{7DBA84D2-F1FC-47E3-9203-674A3BC40C7F}" srcOrd="0" destOrd="0" presId="urn:microsoft.com/office/officeart/2005/8/layout/matrix3"/>
    <dgm:cxn modelId="{E6617010-9278-416C-8731-B54EFAC01968}" srcId="{F6CB7025-9F3E-46A9-B1FA-1C0BDC7E06B0}" destId="{F2EC5364-F9ED-454F-810B-54E853A9D162}" srcOrd="0" destOrd="0" parTransId="{84B71AFC-926E-44A3-9842-1620C7AD798A}" sibTransId="{4C6F4FA0-E557-4BED-9983-F1A5327D36C7}"/>
    <dgm:cxn modelId="{484A26C3-E5EA-4C5C-AFF3-74C13EC8D1EC}" type="presOf" srcId="{04FDC010-6AC9-42CD-8EE9-53ECFF12E885}" destId="{24AC1EE5-6832-4779-8C95-8E0F4374C27F}" srcOrd="0" destOrd="0" presId="urn:microsoft.com/office/officeart/2005/8/layout/matrix3"/>
    <dgm:cxn modelId="{9402595E-5799-4ABF-AFE2-4EC3513271E4}" type="presOf" srcId="{F2EC5364-F9ED-454F-810B-54E853A9D162}" destId="{A533B774-6DAC-4F97-8758-BE20D8AEC25D}" srcOrd="0" destOrd="0" presId="urn:microsoft.com/office/officeart/2005/8/layout/matrix3"/>
    <dgm:cxn modelId="{15992F46-2B32-4FA0-A68C-DDD41F8D74DA}" srcId="{F6CB7025-9F3E-46A9-B1FA-1C0BDC7E06B0}" destId="{0BE97492-50CB-42C1-BF8C-C7CE1B7BD441}" srcOrd="3" destOrd="0" parTransId="{1027EEFC-88E0-4E3A-8239-11098F9BCF18}" sibTransId="{50A7480D-3D7F-4213-936F-30B48BBAC316}"/>
    <dgm:cxn modelId="{C0CCA17B-4720-4A79-8F8B-E45BC7CF7880}" type="presOf" srcId="{0BE97492-50CB-42C1-BF8C-C7CE1B7BD441}" destId="{0DC483FA-C203-45D3-8F67-33ACFF35C8C2}" srcOrd="0" destOrd="0" presId="urn:microsoft.com/office/officeart/2005/8/layout/matrix3"/>
    <dgm:cxn modelId="{84F986D7-F564-4234-86D7-F149D7A4AE26}" type="presParOf" srcId="{7DBA84D2-F1FC-47E3-9203-674A3BC40C7F}" destId="{E50F2446-F3CA-4C32-950E-5DD2A1924EEA}" srcOrd="0" destOrd="0" presId="urn:microsoft.com/office/officeart/2005/8/layout/matrix3"/>
    <dgm:cxn modelId="{6F2346D4-5662-460A-A250-767CD6B700E9}" type="presParOf" srcId="{7DBA84D2-F1FC-47E3-9203-674A3BC40C7F}" destId="{A533B774-6DAC-4F97-8758-BE20D8AEC25D}" srcOrd="1" destOrd="0" presId="urn:microsoft.com/office/officeart/2005/8/layout/matrix3"/>
    <dgm:cxn modelId="{B1D041AA-54E0-441D-8621-407F0DBF5D87}" type="presParOf" srcId="{7DBA84D2-F1FC-47E3-9203-674A3BC40C7F}" destId="{24AC1EE5-6832-4779-8C95-8E0F4374C27F}" srcOrd="2" destOrd="0" presId="urn:microsoft.com/office/officeart/2005/8/layout/matrix3"/>
    <dgm:cxn modelId="{12509421-F034-48B3-92A7-FFB9505F0505}" type="presParOf" srcId="{7DBA84D2-F1FC-47E3-9203-674A3BC40C7F}" destId="{2EEC7C96-0541-4210-B7AD-6D8B3271251A}" srcOrd="3" destOrd="0" presId="urn:microsoft.com/office/officeart/2005/8/layout/matrix3"/>
    <dgm:cxn modelId="{721E8CCE-DF06-41BF-B4BC-77C2191C936C}"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1017BA5E-9103-4BAE-9811-CD957A4CC465}" srcId="{F6CB7025-9F3E-46A9-B1FA-1C0BDC7E06B0}" destId="{E6C1BD73-0BC5-4748-BC61-8B42D5873254}" srcOrd="4" destOrd="0" parTransId="{EF9C40E5-83DC-4A21-850B-87ABB6EC53FA}" sibTransId="{BDEA3C50-41F0-4E34-9AEC-4E7AED8A0FD5}"/>
    <dgm:cxn modelId="{4EE5A714-74EE-4F35-92B9-8017BF5FEBAC}" srcId="{F6CB7025-9F3E-46A9-B1FA-1C0BDC7E06B0}" destId="{04FDC010-6AC9-42CD-8EE9-53ECFF12E885}" srcOrd="1" destOrd="0" parTransId="{DA823B54-99A2-4F2E-9EF6-8E5C3F49D5D9}" sibTransId="{B5B9D934-EC17-4D5A-9389-0D5CF0776761}"/>
    <dgm:cxn modelId="{D704ABC9-0040-4916-AA5C-95187A3F2929}" srcId="{F6CB7025-9F3E-46A9-B1FA-1C0BDC7E06B0}" destId="{FDFE9BA2-F8D0-47A3-9001-AC14E69C42BE}" srcOrd="2" destOrd="0" parTransId="{75BC1508-D46A-42A5-8D8C-3CEF6F766FE4}" sibTransId="{219931E0-1F2B-4A33-8191-F23E51144702}"/>
    <dgm:cxn modelId="{EAAF8A39-F686-4638-A27F-97035029BC45}" type="presOf" srcId="{F2EC5364-F9ED-454F-810B-54E853A9D162}" destId="{A533B774-6DAC-4F97-8758-BE20D8AEC25D}" srcOrd="0" destOrd="0" presId="urn:microsoft.com/office/officeart/2005/8/layout/matrix3"/>
    <dgm:cxn modelId="{E6617010-9278-416C-8731-B54EFAC01968}" srcId="{F6CB7025-9F3E-46A9-B1FA-1C0BDC7E06B0}" destId="{F2EC5364-F9ED-454F-810B-54E853A9D162}" srcOrd="0" destOrd="0" parTransId="{84B71AFC-926E-44A3-9842-1620C7AD798A}" sibTransId="{4C6F4FA0-E557-4BED-9983-F1A5327D36C7}"/>
    <dgm:cxn modelId="{3710E7FA-0941-4980-A519-2D952120E1CF}" type="presOf" srcId="{F6CB7025-9F3E-46A9-B1FA-1C0BDC7E06B0}" destId="{7DBA84D2-F1FC-47E3-9203-674A3BC40C7F}" srcOrd="0" destOrd="0" presId="urn:microsoft.com/office/officeart/2005/8/layout/matrix3"/>
    <dgm:cxn modelId="{15992F46-2B32-4FA0-A68C-DDD41F8D74DA}" srcId="{F6CB7025-9F3E-46A9-B1FA-1C0BDC7E06B0}" destId="{0BE97492-50CB-42C1-BF8C-C7CE1B7BD441}" srcOrd="3" destOrd="0" parTransId="{1027EEFC-88E0-4E3A-8239-11098F9BCF18}" sibTransId="{50A7480D-3D7F-4213-936F-30B48BBAC316}"/>
    <dgm:cxn modelId="{17C8C1DF-3137-44F3-9BCC-4E0B87DB1BB9}" type="presOf" srcId="{04FDC010-6AC9-42CD-8EE9-53ECFF12E885}" destId="{24AC1EE5-6832-4779-8C95-8E0F4374C27F}" srcOrd="0" destOrd="0" presId="urn:microsoft.com/office/officeart/2005/8/layout/matrix3"/>
    <dgm:cxn modelId="{9FBB7165-5AC6-43EF-ACD7-BF0917DB88E3}" type="presOf" srcId="{FDFE9BA2-F8D0-47A3-9001-AC14E69C42BE}" destId="{2EEC7C96-0541-4210-B7AD-6D8B3271251A}" srcOrd="0" destOrd="0" presId="urn:microsoft.com/office/officeart/2005/8/layout/matrix3"/>
    <dgm:cxn modelId="{476BF3F9-FB8E-436C-8CC9-AB582DF6ADA7}" type="presOf" srcId="{0BE97492-50CB-42C1-BF8C-C7CE1B7BD441}" destId="{0DC483FA-C203-45D3-8F67-33ACFF35C8C2}" srcOrd="0" destOrd="0" presId="urn:microsoft.com/office/officeart/2005/8/layout/matrix3"/>
    <dgm:cxn modelId="{3B7318F8-9D47-4280-A369-D0A81B1E0FCD}" type="presParOf" srcId="{7DBA84D2-F1FC-47E3-9203-674A3BC40C7F}" destId="{E50F2446-F3CA-4C32-950E-5DD2A1924EEA}" srcOrd="0" destOrd="0" presId="urn:microsoft.com/office/officeart/2005/8/layout/matrix3"/>
    <dgm:cxn modelId="{FBD63B48-2785-4996-8108-8860BD33CD1B}" type="presParOf" srcId="{7DBA84D2-F1FC-47E3-9203-674A3BC40C7F}" destId="{A533B774-6DAC-4F97-8758-BE20D8AEC25D}" srcOrd="1" destOrd="0" presId="urn:microsoft.com/office/officeart/2005/8/layout/matrix3"/>
    <dgm:cxn modelId="{E7FB576D-3074-49A9-B391-29CD1FAA4992}" type="presParOf" srcId="{7DBA84D2-F1FC-47E3-9203-674A3BC40C7F}" destId="{24AC1EE5-6832-4779-8C95-8E0F4374C27F}" srcOrd="2" destOrd="0" presId="urn:microsoft.com/office/officeart/2005/8/layout/matrix3"/>
    <dgm:cxn modelId="{4B16D82A-73CC-4A4F-BA4B-838DE351970A}" type="presParOf" srcId="{7DBA84D2-F1FC-47E3-9203-674A3BC40C7F}" destId="{2EEC7C96-0541-4210-B7AD-6D8B3271251A}" srcOrd="3" destOrd="0" presId="urn:microsoft.com/office/officeart/2005/8/layout/matrix3"/>
    <dgm:cxn modelId="{4F2B739F-4AEA-4256-B9A6-31BC84DF9CB6}"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dirty="0"/>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1017BA5E-9103-4BAE-9811-CD957A4CC465}" srcId="{F6CB7025-9F3E-46A9-B1FA-1C0BDC7E06B0}" destId="{E6C1BD73-0BC5-4748-BC61-8B42D5873254}" srcOrd="4" destOrd="0" parTransId="{EF9C40E5-83DC-4A21-850B-87ABB6EC53FA}" sibTransId="{BDEA3C50-41F0-4E34-9AEC-4E7AED8A0FD5}"/>
    <dgm:cxn modelId="{4EE5A714-74EE-4F35-92B9-8017BF5FEBAC}" srcId="{F6CB7025-9F3E-46A9-B1FA-1C0BDC7E06B0}" destId="{04FDC010-6AC9-42CD-8EE9-53ECFF12E885}" srcOrd="1" destOrd="0" parTransId="{DA823B54-99A2-4F2E-9EF6-8E5C3F49D5D9}" sibTransId="{B5B9D934-EC17-4D5A-9389-0D5CF0776761}"/>
    <dgm:cxn modelId="{D704ABC9-0040-4916-AA5C-95187A3F2929}" srcId="{F6CB7025-9F3E-46A9-B1FA-1C0BDC7E06B0}" destId="{FDFE9BA2-F8D0-47A3-9001-AC14E69C42BE}" srcOrd="2" destOrd="0" parTransId="{75BC1508-D46A-42A5-8D8C-3CEF6F766FE4}" sibTransId="{219931E0-1F2B-4A33-8191-F23E51144702}"/>
    <dgm:cxn modelId="{EA2D3CF3-632F-4297-8B5F-266C26815863}" type="presOf" srcId="{F2EC5364-F9ED-454F-810B-54E853A9D162}" destId="{A533B774-6DAC-4F97-8758-BE20D8AEC25D}" srcOrd="0" destOrd="0" presId="urn:microsoft.com/office/officeart/2005/8/layout/matrix3"/>
    <dgm:cxn modelId="{E6617010-9278-416C-8731-B54EFAC01968}" srcId="{F6CB7025-9F3E-46A9-B1FA-1C0BDC7E06B0}" destId="{F2EC5364-F9ED-454F-810B-54E853A9D162}" srcOrd="0" destOrd="0" parTransId="{84B71AFC-926E-44A3-9842-1620C7AD798A}" sibTransId="{4C6F4FA0-E557-4BED-9983-F1A5327D36C7}"/>
    <dgm:cxn modelId="{722B3FA9-412B-422A-8021-B969A1F32009}" type="presOf" srcId="{FDFE9BA2-F8D0-47A3-9001-AC14E69C42BE}" destId="{2EEC7C96-0541-4210-B7AD-6D8B3271251A}" srcOrd="0" destOrd="0" presId="urn:microsoft.com/office/officeart/2005/8/layout/matrix3"/>
    <dgm:cxn modelId="{15992F46-2B32-4FA0-A68C-DDD41F8D74DA}" srcId="{F6CB7025-9F3E-46A9-B1FA-1C0BDC7E06B0}" destId="{0BE97492-50CB-42C1-BF8C-C7CE1B7BD441}" srcOrd="3" destOrd="0" parTransId="{1027EEFC-88E0-4E3A-8239-11098F9BCF18}" sibTransId="{50A7480D-3D7F-4213-936F-30B48BBAC316}"/>
    <dgm:cxn modelId="{650F7EA9-E83C-4C00-A9F6-01483D186FAC}" type="presOf" srcId="{F6CB7025-9F3E-46A9-B1FA-1C0BDC7E06B0}" destId="{7DBA84D2-F1FC-47E3-9203-674A3BC40C7F}" srcOrd="0" destOrd="0" presId="urn:microsoft.com/office/officeart/2005/8/layout/matrix3"/>
    <dgm:cxn modelId="{15B35585-38FD-4EB2-BA27-51AD012506C1}" type="presOf" srcId="{0BE97492-50CB-42C1-BF8C-C7CE1B7BD441}" destId="{0DC483FA-C203-45D3-8F67-33ACFF35C8C2}" srcOrd="0" destOrd="0" presId="urn:microsoft.com/office/officeart/2005/8/layout/matrix3"/>
    <dgm:cxn modelId="{DCA57E89-9C1C-4FA6-A3F3-9C8AC97B0E5E}" type="presOf" srcId="{04FDC010-6AC9-42CD-8EE9-53ECFF12E885}" destId="{24AC1EE5-6832-4779-8C95-8E0F4374C27F}" srcOrd="0" destOrd="0" presId="urn:microsoft.com/office/officeart/2005/8/layout/matrix3"/>
    <dgm:cxn modelId="{C90A0BCF-BFB3-490B-B059-DDB40861B75D}" type="presParOf" srcId="{7DBA84D2-F1FC-47E3-9203-674A3BC40C7F}" destId="{E50F2446-F3CA-4C32-950E-5DD2A1924EEA}" srcOrd="0" destOrd="0" presId="urn:microsoft.com/office/officeart/2005/8/layout/matrix3"/>
    <dgm:cxn modelId="{36E0A435-774E-4276-9E51-4F1535FDF9AB}" type="presParOf" srcId="{7DBA84D2-F1FC-47E3-9203-674A3BC40C7F}" destId="{A533B774-6DAC-4F97-8758-BE20D8AEC25D}" srcOrd="1" destOrd="0" presId="urn:microsoft.com/office/officeart/2005/8/layout/matrix3"/>
    <dgm:cxn modelId="{8ECE431C-372E-4AB0-96C6-96F66801EA82}" type="presParOf" srcId="{7DBA84D2-F1FC-47E3-9203-674A3BC40C7F}" destId="{24AC1EE5-6832-4779-8C95-8E0F4374C27F}" srcOrd="2" destOrd="0" presId="urn:microsoft.com/office/officeart/2005/8/layout/matrix3"/>
    <dgm:cxn modelId="{8780F0B5-6838-4DBA-9BCC-1D5A877DA923}" type="presParOf" srcId="{7DBA84D2-F1FC-47E3-9203-674A3BC40C7F}" destId="{2EEC7C96-0541-4210-B7AD-6D8B3271251A}" srcOrd="3" destOrd="0" presId="urn:microsoft.com/office/officeart/2005/8/layout/matrix3"/>
    <dgm:cxn modelId="{314D8CB1-DE44-4E0B-9572-5EA1D1473E8E}"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dirty="0"/>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custLinFactNeighborY="606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1017BA5E-9103-4BAE-9811-CD957A4CC465}" srcId="{F6CB7025-9F3E-46A9-B1FA-1C0BDC7E06B0}" destId="{E6C1BD73-0BC5-4748-BC61-8B42D5873254}" srcOrd="4" destOrd="0" parTransId="{EF9C40E5-83DC-4A21-850B-87ABB6EC53FA}" sibTransId="{BDEA3C50-41F0-4E34-9AEC-4E7AED8A0FD5}"/>
    <dgm:cxn modelId="{4EE5A714-74EE-4F35-92B9-8017BF5FEBAC}" srcId="{F6CB7025-9F3E-46A9-B1FA-1C0BDC7E06B0}" destId="{04FDC010-6AC9-42CD-8EE9-53ECFF12E885}" srcOrd="1" destOrd="0" parTransId="{DA823B54-99A2-4F2E-9EF6-8E5C3F49D5D9}" sibTransId="{B5B9D934-EC17-4D5A-9389-0D5CF0776761}"/>
    <dgm:cxn modelId="{D1A09DEC-D825-4DC2-B376-9A01021498B1}" type="presOf" srcId="{04FDC010-6AC9-42CD-8EE9-53ECFF12E885}" destId="{24AC1EE5-6832-4779-8C95-8E0F4374C27F}" srcOrd="0" destOrd="0" presId="urn:microsoft.com/office/officeart/2005/8/layout/matrix3"/>
    <dgm:cxn modelId="{D704ABC9-0040-4916-AA5C-95187A3F2929}" srcId="{F6CB7025-9F3E-46A9-B1FA-1C0BDC7E06B0}" destId="{FDFE9BA2-F8D0-47A3-9001-AC14E69C42BE}" srcOrd="2" destOrd="0" parTransId="{75BC1508-D46A-42A5-8D8C-3CEF6F766FE4}" sibTransId="{219931E0-1F2B-4A33-8191-F23E51144702}"/>
    <dgm:cxn modelId="{0B059640-0319-4B76-A18D-41C939FDC77A}" type="presOf" srcId="{0BE97492-50CB-42C1-BF8C-C7CE1B7BD441}" destId="{0DC483FA-C203-45D3-8F67-33ACFF35C8C2}" srcOrd="0" destOrd="0" presId="urn:microsoft.com/office/officeart/2005/8/layout/matrix3"/>
    <dgm:cxn modelId="{E6617010-9278-416C-8731-B54EFAC01968}" srcId="{F6CB7025-9F3E-46A9-B1FA-1C0BDC7E06B0}" destId="{F2EC5364-F9ED-454F-810B-54E853A9D162}" srcOrd="0" destOrd="0" parTransId="{84B71AFC-926E-44A3-9842-1620C7AD798A}" sibTransId="{4C6F4FA0-E557-4BED-9983-F1A5327D36C7}"/>
    <dgm:cxn modelId="{DA4D83B9-9D52-4B1C-955E-3F6ADACC9BB5}" type="presOf" srcId="{F2EC5364-F9ED-454F-810B-54E853A9D162}" destId="{A533B774-6DAC-4F97-8758-BE20D8AEC25D}" srcOrd="0" destOrd="0" presId="urn:microsoft.com/office/officeart/2005/8/layout/matrix3"/>
    <dgm:cxn modelId="{15992F46-2B32-4FA0-A68C-DDD41F8D74DA}" srcId="{F6CB7025-9F3E-46A9-B1FA-1C0BDC7E06B0}" destId="{0BE97492-50CB-42C1-BF8C-C7CE1B7BD441}" srcOrd="3" destOrd="0" parTransId="{1027EEFC-88E0-4E3A-8239-11098F9BCF18}" sibTransId="{50A7480D-3D7F-4213-936F-30B48BBAC316}"/>
    <dgm:cxn modelId="{0D1AB893-A200-4BC7-A590-330613CD8D77}" type="presOf" srcId="{F6CB7025-9F3E-46A9-B1FA-1C0BDC7E06B0}" destId="{7DBA84D2-F1FC-47E3-9203-674A3BC40C7F}" srcOrd="0" destOrd="0" presId="urn:microsoft.com/office/officeart/2005/8/layout/matrix3"/>
    <dgm:cxn modelId="{79005812-F2D4-4395-BCAE-671EF4B79E00}" type="presOf" srcId="{FDFE9BA2-F8D0-47A3-9001-AC14E69C42BE}" destId="{2EEC7C96-0541-4210-B7AD-6D8B3271251A}" srcOrd="0" destOrd="0" presId="urn:microsoft.com/office/officeart/2005/8/layout/matrix3"/>
    <dgm:cxn modelId="{821E7045-9309-4D7B-93D3-B9685ADC9800}" type="presParOf" srcId="{7DBA84D2-F1FC-47E3-9203-674A3BC40C7F}" destId="{E50F2446-F3CA-4C32-950E-5DD2A1924EEA}" srcOrd="0" destOrd="0" presId="urn:microsoft.com/office/officeart/2005/8/layout/matrix3"/>
    <dgm:cxn modelId="{0FA61075-2613-4B55-85B8-5E7C0555B76F}" type="presParOf" srcId="{7DBA84D2-F1FC-47E3-9203-674A3BC40C7F}" destId="{A533B774-6DAC-4F97-8758-BE20D8AEC25D}" srcOrd="1" destOrd="0" presId="urn:microsoft.com/office/officeart/2005/8/layout/matrix3"/>
    <dgm:cxn modelId="{BA589075-33CA-42A2-8EDC-8BDB8F2FD9C1}" type="presParOf" srcId="{7DBA84D2-F1FC-47E3-9203-674A3BC40C7F}" destId="{24AC1EE5-6832-4779-8C95-8E0F4374C27F}" srcOrd="2" destOrd="0" presId="urn:microsoft.com/office/officeart/2005/8/layout/matrix3"/>
    <dgm:cxn modelId="{3867D61F-12B4-4681-9C79-BCE1D1D7A1F9}" type="presParOf" srcId="{7DBA84D2-F1FC-47E3-9203-674A3BC40C7F}" destId="{2EEC7C96-0541-4210-B7AD-6D8B3271251A}" srcOrd="3" destOrd="0" presId="urn:microsoft.com/office/officeart/2005/8/layout/matrix3"/>
    <dgm:cxn modelId="{F785624A-5C2C-499F-9643-6264286DC4AB}"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6CB7025-9F3E-46A9-B1FA-1C0BDC7E06B0}"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F2EC5364-F9ED-454F-810B-54E853A9D162}">
      <dgm:prSet phldrT="[Text]"/>
      <dgm:spPr>
        <a:solidFill>
          <a:schemeClr val="tx1"/>
        </a:solidFill>
      </dgm:spPr>
      <dgm:t>
        <a:bodyPr/>
        <a:lstStyle/>
        <a:p>
          <a:r>
            <a:rPr lang="en-US" dirty="0" smtClean="0"/>
            <a:t>Structural</a:t>
          </a:r>
          <a:endParaRPr lang="en-US" dirty="0"/>
        </a:p>
      </dgm:t>
    </dgm:pt>
    <dgm:pt modelId="{84B71AFC-926E-44A3-9842-1620C7AD798A}" type="parTrans" cxnId="{E6617010-9278-416C-8731-B54EFAC01968}">
      <dgm:prSet/>
      <dgm:spPr/>
      <dgm:t>
        <a:bodyPr/>
        <a:lstStyle/>
        <a:p>
          <a:endParaRPr lang="en-US"/>
        </a:p>
      </dgm:t>
    </dgm:pt>
    <dgm:pt modelId="{4C6F4FA0-E557-4BED-9983-F1A5327D36C7}" type="sibTrans" cxnId="{E6617010-9278-416C-8731-B54EFAC01968}">
      <dgm:prSet/>
      <dgm:spPr/>
      <dgm:t>
        <a:bodyPr/>
        <a:lstStyle/>
        <a:p>
          <a:endParaRPr lang="en-US"/>
        </a:p>
      </dgm:t>
    </dgm:pt>
    <dgm:pt modelId="{04FDC010-6AC9-42CD-8EE9-53ECFF12E885}">
      <dgm:prSet phldrT="[Text]"/>
      <dgm:spPr>
        <a:solidFill>
          <a:schemeClr val="tx1">
            <a:lumMod val="85000"/>
            <a:lumOff val="15000"/>
          </a:schemeClr>
        </a:solidFill>
      </dgm:spPr>
      <dgm:t>
        <a:bodyPr/>
        <a:lstStyle/>
        <a:p>
          <a:r>
            <a:rPr lang="en-US" dirty="0" smtClean="0"/>
            <a:t>Disciplinary</a:t>
          </a:r>
          <a:endParaRPr lang="en-US" dirty="0"/>
        </a:p>
      </dgm:t>
    </dgm:pt>
    <dgm:pt modelId="{DA823B54-99A2-4F2E-9EF6-8E5C3F49D5D9}" type="parTrans" cxnId="{4EE5A714-74EE-4F35-92B9-8017BF5FEBAC}">
      <dgm:prSet/>
      <dgm:spPr/>
      <dgm:t>
        <a:bodyPr/>
        <a:lstStyle/>
        <a:p>
          <a:endParaRPr lang="en-US"/>
        </a:p>
      </dgm:t>
    </dgm:pt>
    <dgm:pt modelId="{B5B9D934-EC17-4D5A-9389-0D5CF0776761}" type="sibTrans" cxnId="{4EE5A714-74EE-4F35-92B9-8017BF5FEBAC}">
      <dgm:prSet/>
      <dgm:spPr/>
      <dgm:t>
        <a:bodyPr/>
        <a:lstStyle/>
        <a:p>
          <a:endParaRPr lang="en-US"/>
        </a:p>
      </dgm:t>
    </dgm:pt>
    <dgm:pt modelId="{FDFE9BA2-F8D0-47A3-9001-AC14E69C42BE}">
      <dgm:prSet phldrT="[Text]"/>
      <dgm:spPr>
        <a:solidFill>
          <a:schemeClr val="tx1"/>
        </a:solidFill>
      </dgm:spPr>
      <dgm:t>
        <a:bodyPr/>
        <a:lstStyle/>
        <a:p>
          <a:r>
            <a:rPr lang="en-US" dirty="0" smtClean="0"/>
            <a:t>Cultural</a:t>
          </a:r>
          <a:endParaRPr lang="en-US" dirty="0"/>
        </a:p>
      </dgm:t>
    </dgm:pt>
    <dgm:pt modelId="{75BC1508-D46A-42A5-8D8C-3CEF6F766FE4}" type="parTrans" cxnId="{D704ABC9-0040-4916-AA5C-95187A3F2929}">
      <dgm:prSet/>
      <dgm:spPr/>
      <dgm:t>
        <a:bodyPr/>
        <a:lstStyle/>
        <a:p>
          <a:endParaRPr lang="en-US"/>
        </a:p>
      </dgm:t>
    </dgm:pt>
    <dgm:pt modelId="{219931E0-1F2B-4A33-8191-F23E51144702}" type="sibTrans" cxnId="{D704ABC9-0040-4916-AA5C-95187A3F2929}">
      <dgm:prSet/>
      <dgm:spPr/>
      <dgm:t>
        <a:bodyPr/>
        <a:lstStyle/>
        <a:p>
          <a:endParaRPr lang="en-US"/>
        </a:p>
      </dgm:t>
    </dgm:pt>
    <dgm:pt modelId="{0BE97492-50CB-42C1-BF8C-C7CE1B7BD441}">
      <dgm:prSet phldrT="[Text]"/>
      <dgm:spPr>
        <a:solidFill>
          <a:schemeClr val="tx1"/>
        </a:solidFill>
      </dgm:spPr>
      <dgm:t>
        <a:bodyPr/>
        <a:lstStyle/>
        <a:p>
          <a:r>
            <a:rPr lang="en-US" dirty="0" smtClean="0"/>
            <a:t>Interpersonal</a:t>
          </a:r>
          <a:endParaRPr lang="en-US" dirty="0"/>
        </a:p>
      </dgm:t>
    </dgm:pt>
    <dgm:pt modelId="{1027EEFC-88E0-4E3A-8239-11098F9BCF18}" type="parTrans" cxnId="{15992F46-2B32-4FA0-A68C-DDD41F8D74DA}">
      <dgm:prSet/>
      <dgm:spPr/>
      <dgm:t>
        <a:bodyPr/>
        <a:lstStyle/>
        <a:p>
          <a:endParaRPr lang="en-US"/>
        </a:p>
      </dgm:t>
    </dgm:pt>
    <dgm:pt modelId="{50A7480D-3D7F-4213-936F-30B48BBAC316}" type="sibTrans" cxnId="{15992F46-2B32-4FA0-A68C-DDD41F8D74DA}">
      <dgm:prSet/>
      <dgm:spPr/>
      <dgm:t>
        <a:bodyPr/>
        <a:lstStyle/>
        <a:p>
          <a:endParaRPr lang="en-US"/>
        </a:p>
      </dgm:t>
    </dgm:pt>
    <dgm:pt modelId="{E6C1BD73-0BC5-4748-BC61-8B42D5873254}">
      <dgm:prSet phldrT="[Text]"/>
      <dgm:spPr>
        <a:solidFill>
          <a:schemeClr val="bg1">
            <a:lumMod val="65000"/>
          </a:schemeClr>
        </a:solidFill>
      </dgm:spPr>
      <dgm:t>
        <a:bodyPr/>
        <a:lstStyle/>
        <a:p>
          <a:endParaRPr lang="en-US" dirty="0"/>
        </a:p>
      </dgm:t>
    </dgm:pt>
    <dgm:pt modelId="{EF9C40E5-83DC-4A21-850B-87ABB6EC53FA}" type="parTrans" cxnId="{1017BA5E-9103-4BAE-9811-CD957A4CC465}">
      <dgm:prSet/>
      <dgm:spPr/>
      <dgm:t>
        <a:bodyPr/>
        <a:lstStyle/>
        <a:p>
          <a:endParaRPr lang="en-US"/>
        </a:p>
      </dgm:t>
    </dgm:pt>
    <dgm:pt modelId="{BDEA3C50-41F0-4E34-9AEC-4E7AED8A0FD5}" type="sibTrans" cxnId="{1017BA5E-9103-4BAE-9811-CD957A4CC465}">
      <dgm:prSet/>
      <dgm:spPr/>
      <dgm:t>
        <a:bodyPr/>
        <a:lstStyle/>
        <a:p>
          <a:endParaRPr lang="en-US"/>
        </a:p>
      </dgm:t>
    </dgm:pt>
    <dgm:pt modelId="{7DBA84D2-F1FC-47E3-9203-674A3BC40C7F}" type="pres">
      <dgm:prSet presAssocID="{F6CB7025-9F3E-46A9-B1FA-1C0BDC7E06B0}" presName="matrix" presStyleCnt="0">
        <dgm:presLayoutVars>
          <dgm:chMax val="1"/>
          <dgm:dir/>
          <dgm:resizeHandles val="exact"/>
        </dgm:presLayoutVars>
      </dgm:prSet>
      <dgm:spPr/>
      <dgm:t>
        <a:bodyPr/>
        <a:lstStyle/>
        <a:p>
          <a:endParaRPr lang="en-US"/>
        </a:p>
      </dgm:t>
    </dgm:pt>
    <dgm:pt modelId="{E50F2446-F3CA-4C32-950E-5DD2A1924EEA}" type="pres">
      <dgm:prSet presAssocID="{F6CB7025-9F3E-46A9-B1FA-1C0BDC7E06B0}" presName="diamond" presStyleLbl="bgShp" presStyleIdx="0" presStyleCnt="1"/>
      <dgm:spPr>
        <a:solidFill>
          <a:schemeClr val="bg1">
            <a:lumMod val="50000"/>
          </a:schemeClr>
        </a:solidFill>
      </dgm:spPr>
    </dgm:pt>
    <dgm:pt modelId="{A533B774-6DAC-4F97-8758-BE20D8AEC25D}" type="pres">
      <dgm:prSet presAssocID="{F6CB7025-9F3E-46A9-B1FA-1C0BDC7E06B0}" presName="quad1" presStyleLbl="node1" presStyleIdx="0" presStyleCnt="4">
        <dgm:presLayoutVars>
          <dgm:chMax val="0"/>
          <dgm:chPref val="0"/>
          <dgm:bulletEnabled val="1"/>
        </dgm:presLayoutVars>
      </dgm:prSet>
      <dgm:spPr/>
      <dgm:t>
        <a:bodyPr/>
        <a:lstStyle/>
        <a:p>
          <a:endParaRPr lang="en-US"/>
        </a:p>
      </dgm:t>
    </dgm:pt>
    <dgm:pt modelId="{24AC1EE5-6832-4779-8C95-8E0F4374C27F}" type="pres">
      <dgm:prSet presAssocID="{F6CB7025-9F3E-46A9-B1FA-1C0BDC7E06B0}" presName="quad2" presStyleLbl="node1" presStyleIdx="1" presStyleCnt="4">
        <dgm:presLayoutVars>
          <dgm:chMax val="0"/>
          <dgm:chPref val="0"/>
          <dgm:bulletEnabled val="1"/>
        </dgm:presLayoutVars>
      </dgm:prSet>
      <dgm:spPr/>
      <dgm:t>
        <a:bodyPr/>
        <a:lstStyle/>
        <a:p>
          <a:endParaRPr lang="en-US"/>
        </a:p>
      </dgm:t>
    </dgm:pt>
    <dgm:pt modelId="{2EEC7C96-0541-4210-B7AD-6D8B3271251A}" type="pres">
      <dgm:prSet presAssocID="{F6CB7025-9F3E-46A9-B1FA-1C0BDC7E06B0}" presName="quad3" presStyleLbl="node1" presStyleIdx="2" presStyleCnt="4">
        <dgm:presLayoutVars>
          <dgm:chMax val="0"/>
          <dgm:chPref val="0"/>
          <dgm:bulletEnabled val="1"/>
        </dgm:presLayoutVars>
      </dgm:prSet>
      <dgm:spPr/>
      <dgm:t>
        <a:bodyPr/>
        <a:lstStyle/>
        <a:p>
          <a:endParaRPr lang="en-US"/>
        </a:p>
      </dgm:t>
    </dgm:pt>
    <dgm:pt modelId="{0DC483FA-C203-45D3-8F67-33ACFF35C8C2}" type="pres">
      <dgm:prSet presAssocID="{F6CB7025-9F3E-46A9-B1FA-1C0BDC7E06B0}" presName="quad4" presStyleLbl="node1" presStyleIdx="3" presStyleCnt="4">
        <dgm:presLayoutVars>
          <dgm:chMax val="0"/>
          <dgm:chPref val="0"/>
          <dgm:bulletEnabled val="1"/>
        </dgm:presLayoutVars>
      </dgm:prSet>
      <dgm:spPr/>
      <dgm:t>
        <a:bodyPr/>
        <a:lstStyle/>
        <a:p>
          <a:endParaRPr lang="en-US"/>
        </a:p>
      </dgm:t>
    </dgm:pt>
  </dgm:ptLst>
  <dgm:cxnLst>
    <dgm:cxn modelId="{D704ABC9-0040-4916-AA5C-95187A3F2929}" srcId="{F6CB7025-9F3E-46A9-B1FA-1C0BDC7E06B0}" destId="{FDFE9BA2-F8D0-47A3-9001-AC14E69C42BE}" srcOrd="2" destOrd="0" parTransId="{75BC1508-D46A-42A5-8D8C-3CEF6F766FE4}" sibTransId="{219931E0-1F2B-4A33-8191-F23E51144702}"/>
    <dgm:cxn modelId="{E6617010-9278-416C-8731-B54EFAC01968}" srcId="{F6CB7025-9F3E-46A9-B1FA-1C0BDC7E06B0}" destId="{F2EC5364-F9ED-454F-810B-54E853A9D162}" srcOrd="0" destOrd="0" parTransId="{84B71AFC-926E-44A3-9842-1620C7AD798A}" sibTransId="{4C6F4FA0-E557-4BED-9983-F1A5327D36C7}"/>
    <dgm:cxn modelId="{7842A003-324F-4677-B073-F8025FB62ECB}" type="presOf" srcId="{FDFE9BA2-F8D0-47A3-9001-AC14E69C42BE}" destId="{2EEC7C96-0541-4210-B7AD-6D8B3271251A}" srcOrd="0" destOrd="0" presId="urn:microsoft.com/office/officeart/2005/8/layout/matrix3"/>
    <dgm:cxn modelId="{60F3FCE9-A993-49A9-8F1F-650B3D598E40}" type="presOf" srcId="{0BE97492-50CB-42C1-BF8C-C7CE1B7BD441}" destId="{0DC483FA-C203-45D3-8F67-33ACFF35C8C2}" srcOrd="0" destOrd="0" presId="urn:microsoft.com/office/officeart/2005/8/layout/matrix3"/>
    <dgm:cxn modelId="{4EE5A714-74EE-4F35-92B9-8017BF5FEBAC}" srcId="{F6CB7025-9F3E-46A9-B1FA-1C0BDC7E06B0}" destId="{04FDC010-6AC9-42CD-8EE9-53ECFF12E885}" srcOrd="1" destOrd="0" parTransId="{DA823B54-99A2-4F2E-9EF6-8E5C3F49D5D9}" sibTransId="{B5B9D934-EC17-4D5A-9389-0D5CF0776761}"/>
    <dgm:cxn modelId="{2C89F511-FA89-41D5-9947-606D065F7C0A}" type="presOf" srcId="{F6CB7025-9F3E-46A9-B1FA-1C0BDC7E06B0}" destId="{7DBA84D2-F1FC-47E3-9203-674A3BC40C7F}" srcOrd="0" destOrd="0" presId="urn:microsoft.com/office/officeart/2005/8/layout/matrix3"/>
    <dgm:cxn modelId="{1017BA5E-9103-4BAE-9811-CD957A4CC465}" srcId="{F6CB7025-9F3E-46A9-B1FA-1C0BDC7E06B0}" destId="{E6C1BD73-0BC5-4748-BC61-8B42D5873254}" srcOrd="4" destOrd="0" parTransId="{EF9C40E5-83DC-4A21-850B-87ABB6EC53FA}" sibTransId="{BDEA3C50-41F0-4E34-9AEC-4E7AED8A0FD5}"/>
    <dgm:cxn modelId="{15992F46-2B32-4FA0-A68C-DDD41F8D74DA}" srcId="{F6CB7025-9F3E-46A9-B1FA-1C0BDC7E06B0}" destId="{0BE97492-50CB-42C1-BF8C-C7CE1B7BD441}" srcOrd="3" destOrd="0" parTransId="{1027EEFC-88E0-4E3A-8239-11098F9BCF18}" sibTransId="{50A7480D-3D7F-4213-936F-30B48BBAC316}"/>
    <dgm:cxn modelId="{70437DB7-4723-4D54-8B3E-FFC5A9CCA4C4}" type="presOf" srcId="{04FDC010-6AC9-42CD-8EE9-53ECFF12E885}" destId="{24AC1EE5-6832-4779-8C95-8E0F4374C27F}" srcOrd="0" destOrd="0" presId="urn:microsoft.com/office/officeart/2005/8/layout/matrix3"/>
    <dgm:cxn modelId="{313C51E1-F95F-48A3-B9A7-CCAE660E9FFB}" type="presOf" srcId="{F2EC5364-F9ED-454F-810B-54E853A9D162}" destId="{A533B774-6DAC-4F97-8758-BE20D8AEC25D}" srcOrd="0" destOrd="0" presId="urn:microsoft.com/office/officeart/2005/8/layout/matrix3"/>
    <dgm:cxn modelId="{842F156F-1849-46B5-938A-33C3DFBDE933}" type="presParOf" srcId="{7DBA84D2-F1FC-47E3-9203-674A3BC40C7F}" destId="{E50F2446-F3CA-4C32-950E-5DD2A1924EEA}" srcOrd="0" destOrd="0" presId="urn:microsoft.com/office/officeart/2005/8/layout/matrix3"/>
    <dgm:cxn modelId="{36445546-11A3-4E8F-9209-2B418FCD1294}" type="presParOf" srcId="{7DBA84D2-F1FC-47E3-9203-674A3BC40C7F}" destId="{A533B774-6DAC-4F97-8758-BE20D8AEC25D}" srcOrd="1" destOrd="0" presId="urn:microsoft.com/office/officeart/2005/8/layout/matrix3"/>
    <dgm:cxn modelId="{66120140-4DF2-437B-A816-36CE6FED0CD7}" type="presParOf" srcId="{7DBA84D2-F1FC-47E3-9203-674A3BC40C7F}" destId="{24AC1EE5-6832-4779-8C95-8E0F4374C27F}" srcOrd="2" destOrd="0" presId="urn:microsoft.com/office/officeart/2005/8/layout/matrix3"/>
    <dgm:cxn modelId="{C7EBD3DC-AFC5-4AF4-A1E0-CE302699589B}" type="presParOf" srcId="{7DBA84D2-F1FC-47E3-9203-674A3BC40C7F}" destId="{2EEC7C96-0541-4210-B7AD-6D8B3271251A}" srcOrd="3" destOrd="0" presId="urn:microsoft.com/office/officeart/2005/8/layout/matrix3"/>
    <dgm:cxn modelId="{0D1F96E4-66CA-40CA-9C0A-62A01AAACADB}" type="presParOf" srcId="{7DBA84D2-F1FC-47E3-9203-674A3BC40C7F}" destId="{0DC483FA-C203-45D3-8F67-33ACFF35C8C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D3394C-B09D-428C-BDC5-E35007ADE059}">
      <dsp:nvSpPr>
        <dsp:cNvPr id="0" name=""/>
        <dsp:cNvSpPr/>
      </dsp:nvSpPr>
      <dsp:spPr>
        <a:xfrm>
          <a:off x="2103120" y="552"/>
          <a:ext cx="3154680" cy="215469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275" tIns="41275" rIns="41275" bIns="41275" numCol="1" spcCol="1270" anchor="t" anchorCtr="0">
          <a:noAutofit/>
        </a:bodyPr>
        <a:lstStyle/>
        <a:p>
          <a:pPr marL="285750" lvl="1" indent="-285750" algn="l" defTabSz="2889250">
            <a:lnSpc>
              <a:spcPct val="90000"/>
            </a:lnSpc>
            <a:spcBef>
              <a:spcPct val="0"/>
            </a:spcBef>
            <a:spcAft>
              <a:spcPct val="15000"/>
            </a:spcAft>
            <a:buChar char="••"/>
          </a:pPr>
          <a:endParaRPr lang="en-US" sz="6500" kern="1200" dirty="0"/>
        </a:p>
      </dsp:txBody>
      <dsp:txXfrm>
        <a:off x="2103120" y="269889"/>
        <a:ext cx="2346670" cy="1616020"/>
      </dsp:txXfrm>
    </dsp:sp>
    <dsp:sp modelId="{8038CA59-8C89-4247-A25F-49B8A69D5720}">
      <dsp:nvSpPr>
        <dsp:cNvPr id="0" name=""/>
        <dsp:cNvSpPr/>
      </dsp:nvSpPr>
      <dsp:spPr>
        <a:xfrm>
          <a:off x="0" y="552"/>
          <a:ext cx="2103120" cy="215469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t>Disciplinary</a:t>
          </a:r>
          <a:endParaRPr lang="en-US" sz="1800" kern="1200" dirty="0"/>
        </a:p>
      </dsp:txBody>
      <dsp:txXfrm>
        <a:off x="102666" y="103218"/>
        <a:ext cx="1897788" cy="1949362"/>
      </dsp:txXfrm>
    </dsp:sp>
    <dsp:sp modelId="{C9AE1AB1-B889-403A-9B76-A9278722F02D}">
      <dsp:nvSpPr>
        <dsp:cNvPr id="0" name=""/>
        <dsp:cNvSpPr/>
      </dsp:nvSpPr>
      <dsp:spPr>
        <a:xfrm>
          <a:off x="2103120" y="2370716"/>
          <a:ext cx="3154680" cy="215469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275" tIns="41275" rIns="41275" bIns="41275" numCol="1" spcCol="1270" anchor="t" anchorCtr="0">
          <a:noAutofit/>
        </a:bodyPr>
        <a:lstStyle/>
        <a:p>
          <a:pPr marL="285750" lvl="1" indent="-285750" algn="l" defTabSz="2889250">
            <a:lnSpc>
              <a:spcPct val="90000"/>
            </a:lnSpc>
            <a:spcBef>
              <a:spcPct val="0"/>
            </a:spcBef>
            <a:spcAft>
              <a:spcPct val="15000"/>
            </a:spcAft>
            <a:buChar char="••"/>
          </a:pPr>
          <a:endParaRPr lang="en-US" sz="6500" kern="1200" dirty="0"/>
        </a:p>
      </dsp:txBody>
      <dsp:txXfrm>
        <a:off x="2103120" y="2640053"/>
        <a:ext cx="2346670" cy="1616020"/>
      </dsp:txXfrm>
    </dsp:sp>
    <dsp:sp modelId="{D37DA6D2-4ED9-4E7B-9303-1F7A220A3710}">
      <dsp:nvSpPr>
        <dsp:cNvPr id="0" name=""/>
        <dsp:cNvSpPr/>
      </dsp:nvSpPr>
      <dsp:spPr>
        <a:xfrm>
          <a:off x="0" y="2370716"/>
          <a:ext cx="2103120" cy="215469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err="1" smtClean="0"/>
            <a:t>Disproportionality</a:t>
          </a:r>
          <a:endParaRPr lang="en-US" sz="1800" kern="1200" dirty="0"/>
        </a:p>
      </dsp:txBody>
      <dsp:txXfrm>
        <a:off x="102666" y="2473382"/>
        <a:ext cx="1897788" cy="19493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1116646" y="0"/>
          <a:ext cx="4191000" cy="4191000"/>
        </a:xfrm>
        <a:prstGeom prst="diamond">
          <a:avLst/>
        </a:prstGeom>
        <a:solidFill>
          <a:schemeClr val="tx1">
            <a:lumMod val="95000"/>
            <a:lumOff val="5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515777" y="399142"/>
          <a:ext cx="1634490" cy="163449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Structural</a:t>
          </a:r>
          <a:endParaRPr lang="en-US" sz="1900" kern="1200" dirty="0"/>
        </a:p>
      </dsp:txBody>
      <dsp:txXfrm>
        <a:off x="1595566" y="478931"/>
        <a:ext cx="1474912" cy="1474912"/>
      </dsp:txXfrm>
    </dsp:sp>
    <dsp:sp modelId="{24AC1EE5-6832-4779-8C95-8E0F4374C27F}">
      <dsp:nvSpPr>
        <dsp:cNvPr id="0" name=""/>
        <dsp:cNvSpPr/>
      </dsp:nvSpPr>
      <dsp:spPr>
        <a:xfrm>
          <a:off x="3245400" y="399142"/>
          <a:ext cx="1634490" cy="163449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Disciplinary</a:t>
          </a:r>
          <a:endParaRPr lang="en-US" sz="1900" kern="1200" dirty="0"/>
        </a:p>
      </dsp:txBody>
      <dsp:txXfrm>
        <a:off x="3325189" y="478931"/>
        <a:ext cx="1474912" cy="1474912"/>
      </dsp:txXfrm>
    </dsp:sp>
    <dsp:sp modelId="{2EEC7C96-0541-4210-B7AD-6D8B3271251A}">
      <dsp:nvSpPr>
        <dsp:cNvPr id="0" name=""/>
        <dsp:cNvSpPr/>
      </dsp:nvSpPr>
      <dsp:spPr>
        <a:xfrm>
          <a:off x="1515794" y="2128764"/>
          <a:ext cx="1634490" cy="163449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Cultural</a:t>
          </a:r>
          <a:endParaRPr lang="en-US" sz="1900" kern="1200" dirty="0"/>
        </a:p>
      </dsp:txBody>
      <dsp:txXfrm>
        <a:off x="1595583" y="2208553"/>
        <a:ext cx="1474912" cy="1474912"/>
      </dsp:txXfrm>
    </dsp:sp>
    <dsp:sp modelId="{0DC483FA-C203-45D3-8F67-33ACFF35C8C2}">
      <dsp:nvSpPr>
        <dsp:cNvPr id="0" name=""/>
        <dsp:cNvSpPr/>
      </dsp:nvSpPr>
      <dsp:spPr>
        <a:xfrm>
          <a:off x="3245400" y="2128764"/>
          <a:ext cx="1634490" cy="1634490"/>
        </a:xfrm>
        <a:prstGeom prst="round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Interpersonal</a:t>
          </a:r>
          <a:endParaRPr lang="en-US" sz="1900" kern="1200" dirty="0"/>
        </a:p>
      </dsp:txBody>
      <dsp:txXfrm>
        <a:off x="3325189" y="2208553"/>
        <a:ext cx="1474912" cy="14749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1111250" y="0"/>
          <a:ext cx="4800600" cy="4800600"/>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567307" y="456056"/>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a:t>
          </a:r>
          <a:endParaRPr lang="en-US" sz="2200" kern="1200" dirty="0"/>
        </a:p>
      </dsp:txBody>
      <dsp:txXfrm>
        <a:off x="1658702" y="547451"/>
        <a:ext cx="1689444" cy="1689444"/>
      </dsp:txXfrm>
    </dsp:sp>
    <dsp:sp modelId="{24AC1EE5-6832-4779-8C95-8E0F4374C27F}">
      <dsp:nvSpPr>
        <dsp:cNvPr id="0" name=""/>
        <dsp:cNvSpPr/>
      </dsp:nvSpPr>
      <dsp:spPr>
        <a:xfrm>
          <a:off x="3583559" y="456056"/>
          <a:ext cx="1872234" cy="1872234"/>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Disciplinary</a:t>
          </a:r>
          <a:endParaRPr lang="en-US" sz="2200" kern="1200" dirty="0"/>
        </a:p>
      </dsp:txBody>
      <dsp:txXfrm>
        <a:off x="3674954" y="547451"/>
        <a:ext cx="1689444" cy="1689444"/>
      </dsp:txXfrm>
    </dsp:sp>
    <dsp:sp modelId="{2EEC7C96-0541-4210-B7AD-6D8B3271251A}">
      <dsp:nvSpPr>
        <dsp:cNvPr id="0" name=""/>
        <dsp:cNvSpPr/>
      </dsp:nvSpPr>
      <dsp:spPr>
        <a:xfrm>
          <a:off x="1567307"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Cultural</a:t>
          </a:r>
          <a:endParaRPr lang="en-US" sz="2200" kern="1200" dirty="0"/>
        </a:p>
      </dsp:txBody>
      <dsp:txXfrm>
        <a:off x="1658702" y="2563703"/>
        <a:ext cx="1689444" cy="1689444"/>
      </dsp:txXfrm>
    </dsp:sp>
    <dsp:sp modelId="{0DC483FA-C203-45D3-8F67-33ACFF35C8C2}">
      <dsp:nvSpPr>
        <dsp:cNvPr id="0" name=""/>
        <dsp:cNvSpPr/>
      </dsp:nvSpPr>
      <dsp:spPr>
        <a:xfrm>
          <a:off x="3583559"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Interpersonal</a:t>
          </a:r>
          <a:endParaRPr lang="en-US" sz="2200" kern="1200" dirty="0"/>
        </a:p>
      </dsp:txBody>
      <dsp:txXfrm>
        <a:off x="3674954" y="2563703"/>
        <a:ext cx="1689444" cy="16894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1111250" y="0"/>
          <a:ext cx="4800600" cy="4800600"/>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567307" y="456056"/>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a:t>
          </a:r>
          <a:endParaRPr lang="en-US" sz="2200" kern="1200" dirty="0"/>
        </a:p>
      </dsp:txBody>
      <dsp:txXfrm>
        <a:off x="1658702" y="547451"/>
        <a:ext cx="1689444" cy="1689444"/>
      </dsp:txXfrm>
    </dsp:sp>
    <dsp:sp modelId="{24AC1EE5-6832-4779-8C95-8E0F4374C27F}">
      <dsp:nvSpPr>
        <dsp:cNvPr id="0" name=""/>
        <dsp:cNvSpPr/>
      </dsp:nvSpPr>
      <dsp:spPr>
        <a:xfrm>
          <a:off x="3583559" y="456056"/>
          <a:ext cx="1872234" cy="1872234"/>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Disciplinary</a:t>
          </a:r>
          <a:endParaRPr lang="en-US" sz="2200" kern="1200" dirty="0"/>
        </a:p>
      </dsp:txBody>
      <dsp:txXfrm>
        <a:off x="3674954" y="547451"/>
        <a:ext cx="1689444" cy="1689444"/>
      </dsp:txXfrm>
    </dsp:sp>
    <dsp:sp modelId="{2EEC7C96-0541-4210-B7AD-6D8B3271251A}">
      <dsp:nvSpPr>
        <dsp:cNvPr id="0" name=""/>
        <dsp:cNvSpPr/>
      </dsp:nvSpPr>
      <dsp:spPr>
        <a:xfrm>
          <a:off x="1567307"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Cultural</a:t>
          </a:r>
          <a:endParaRPr lang="en-US" sz="2200" kern="1200" dirty="0"/>
        </a:p>
      </dsp:txBody>
      <dsp:txXfrm>
        <a:off x="1658702" y="2563703"/>
        <a:ext cx="1689444" cy="1689444"/>
      </dsp:txXfrm>
    </dsp:sp>
    <dsp:sp modelId="{0DC483FA-C203-45D3-8F67-33ACFF35C8C2}">
      <dsp:nvSpPr>
        <dsp:cNvPr id="0" name=""/>
        <dsp:cNvSpPr/>
      </dsp:nvSpPr>
      <dsp:spPr>
        <a:xfrm>
          <a:off x="3583559"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Interpersonal</a:t>
          </a:r>
          <a:endParaRPr lang="en-US" sz="2200" kern="1200" dirty="0"/>
        </a:p>
      </dsp:txBody>
      <dsp:txXfrm>
        <a:off x="3674954" y="2563703"/>
        <a:ext cx="1689444" cy="16894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958850" y="0"/>
          <a:ext cx="4800599" cy="4800599"/>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414907" y="456056"/>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a:t>
          </a:r>
          <a:endParaRPr lang="en-US" sz="2200" kern="1200" dirty="0"/>
        </a:p>
      </dsp:txBody>
      <dsp:txXfrm>
        <a:off x="1506302" y="547451"/>
        <a:ext cx="1689444" cy="1689444"/>
      </dsp:txXfrm>
    </dsp:sp>
    <dsp:sp modelId="{24AC1EE5-6832-4779-8C95-8E0F4374C27F}">
      <dsp:nvSpPr>
        <dsp:cNvPr id="0" name=""/>
        <dsp:cNvSpPr/>
      </dsp:nvSpPr>
      <dsp:spPr>
        <a:xfrm>
          <a:off x="3431158" y="456056"/>
          <a:ext cx="1872234" cy="1872234"/>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Disciplinary</a:t>
          </a:r>
          <a:endParaRPr lang="en-US" sz="2200" kern="1200" dirty="0"/>
        </a:p>
      </dsp:txBody>
      <dsp:txXfrm>
        <a:off x="3522553" y="547451"/>
        <a:ext cx="1689444" cy="1689444"/>
      </dsp:txXfrm>
    </dsp:sp>
    <dsp:sp modelId="{2EEC7C96-0541-4210-B7AD-6D8B3271251A}">
      <dsp:nvSpPr>
        <dsp:cNvPr id="0" name=""/>
        <dsp:cNvSpPr/>
      </dsp:nvSpPr>
      <dsp:spPr>
        <a:xfrm>
          <a:off x="1414907"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Cultural</a:t>
          </a:r>
          <a:endParaRPr lang="en-US" sz="2200" kern="1200" dirty="0"/>
        </a:p>
      </dsp:txBody>
      <dsp:txXfrm>
        <a:off x="1506302" y="2563703"/>
        <a:ext cx="1689444" cy="1689444"/>
      </dsp:txXfrm>
    </dsp:sp>
    <dsp:sp modelId="{0DC483FA-C203-45D3-8F67-33ACFF35C8C2}">
      <dsp:nvSpPr>
        <dsp:cNvPr id="0" name=""/>
        <dsp:cNvSpPr/>
      </dsp:nvSpPr>
      <dsp:spPr>
        <a:xfrm>
          <a:off x="3431158"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Interpersonal</a:t>
          </a:r>
          <a:endParaRPr lang="en-US" sz="2200" kern="1200" dirty="0"/>
        </a:p>
      </dsp:txBody>
      <dsp:txXfrm>
        <a:off x="3522553" y="2563703"/>
        <a:ext cx="1689444" cy="16894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952500" y="0"/>
          <a:ext cx="2590800" cy="2590800"/>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198626" y="246125"/>
          <a:ext cx="1010412" cy="1010412"/>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Structural</a:t>
          </a:r>
          <a:endParaRPr lang="en-US" sz="1100" kern="1200" dirty="0"/>
        </a:p>
      </dsp:txBody>
      <dsp:txXfrm>
        <a:off x="1247950" y="295449"/>
        <a:ext cx="911764" cy="911764"/>
      </dsp:txXfrm>
    </dsp:sp>
    <dsp:sp modelId="{24AC1EE5-6832-4779-8C95-8E0F4374C27F}">
      <dsp:nvSpPr>
        <dsp:cNvPr id="0" name=""/>
        <dsp:cNvSpPr/>
      </dsp:nvSpPr>
      <dsp:spPr>
        <a:xfrm>
          <a:off x="2286762" y="246125"/>
          <a:ext cx="1010412" cy="1010412"/>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Disciplinary</a:t>
          </a:r>
          <a:endParaRPr lang="en-US" sz="1100" kern="1200" dirty="0"/>
        </a:p>
      </dsp:txBody>
      <dsp:txXfrm>
        <a:off x="2336086" y="295449"/>
        <a:ext cx="911764" cy="911764"/>
      </dsp:txXfrm>
    </dsp:sp>
    <dsp:sp modelId="{2EEC7C96-0541-4210-B7AD-6D8B3271251A}">
      <dsp:nvSpPr>
        <dsp:cNvPr id="0" name=""/>
        <dsp:cNvSpPr/>
      </dsp:nvSpPr>
      <dsp:spPr>
        <a:xfrm>
          <a:off x="1198626" y="1334262"/>
          <a:ext cx="1010412" cy="1010412"/>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Cultural</a:t>
          </a:r>
          <a:endParaRPr lang="en-US" sz="1100" kern="1200" dirty="0"/>
        </a:p>
      </dsp:txBody>
      <dsp:txXfrm>
        <a:off x="1247950" y="1383586"/>
        <a:ext cx="911764" cy="911764"/>
      </dsp:txXfrm>
    </dsp:sp>
    <dsp:sp modelId="{0DC483FA-C203-45D3-8F67-33ACFF35C8C2}">
      <dsp:nvSpPr>
        <dsp:cNvPr id="0" name=""/>
        <dsp:cNvSpPr/>
      </dsp:nvSpPr>
      <dsp:spPr>
        <a:xfrm>
          <a:off x="2286762" y="1334262"/>
          <a:ext cx="1010412" cy="1010412"/>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Interpersonal</a:t>
          </a:r>
          <a:endParaRPr lang="en-US" sz="1100" kern="1200" dirty="0"/>
        </a:p>
      </dsp:txBody>
      <dsp:txXfrm>
        <a:off x="2336086" y="1383586"/>
        <a:ext cx="911764" cy="91176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F2446-F3CA-4C32-950E-5DD2A1924EEA}">
      <dsp:nvSpPr>
        <dsp:cNvPr id="0" name=""/>
        <dsp:cNvSpPr/>
      </dsp:nvSpPr>
      <dsp:spPr>
        <a:xfrm>
          <a:off x="952500" y="0"/>
          <a:ext cx="4800600" cy="4800600"/>
        </a:xfrm>
        <a:prstGeom prst="diamond">
          <a:avLst/>
        </a:prstGeom>
        <a:solidFill>
          <a:schemeClr val="bg1">
            <a:lumMod val="50000"/>
          </a:schemeClr>
        </a:solidFill>
        <a:ln>
          <a:noFill/>
        </a:ln>
        <a:effectLst/>
      </dsp:spPr>
      <dsp:style>
        <a:lnRef idx="0">
          <a:scrgbClr r="0" g="0" b="0"/>
        </a:lnRef>
        <a:fillRef idx="1">
          <a:scrgbClr r="0" g="0" b="0"/>
        </a:fillRef>
        <a:effectRef idx="0">
          <a:scrgbClr r="0" g="0" b="0"/>
        </a:effectRef>
        <a:fontRef idx="minor"/>
      </dsp:style>
    </dsp:sp>
    <dsp:sp modelId="{A533B774-6DAC-4F97-8758-BE20D8AEC25D}">
      <dsp:nvSpPr>
        <dsp:cNvPr id="0" name=""/>
        <dsp:cNvSpPr/>
      </dsp:nvSpPr>
      <dsp:spPr>
        <a:xfrm>
          <a:off x="1408557" y="456056"/>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Structural</a:t>
          </a:r>
          <a:endParaRPr lang="en-US" sz="2200" kern="1200" dirty="0"/>
        </a:p>
      </dsp:txBody>
      <dsp:txXfrm>
        <a:off x="1499952" y="547451"/>
        <a:ext cx="1689444" cy="1689444"/>
      </dsp:txXfrm>
    </dsp:sp>
    <dsp:sp modelId="{24AC1EE5-6832-4779-8C95-8E0F4374C27F}">
      <dsp:nvSpPr>
        <dsp:cNvPr id="0" name=""/>
        <dsp:cNvSpPr/>
      </dsp:nvSpPr>
      <dsp:spPr>
        <a:xfrm>
          <a:off x="3424809" y="456056"/>
          <a:ext cx="1872234" cy="1872234"/>
        </a:xfrm>
        <a:prstGeom prst="roundRect">
          <a:avLst/>
        </a:prstGeom>
        <a:solidFill>
          <a:schemeClr val="tx1">
            <a:lumMod val="85000"/>
            <a:lumOff val="1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Disciplinary</a:t>
          </a:r>
          <a:endParaRPr lang="en-US" sz="2200" kern="1200" dirty="0"/>
        </a:p>
      </dsp:txBody>
      <dsp:txXfrm>
        <a:off x="3516204" y="547451"/>
        <a:ext cx="1689444" cy="1689444"/>
      </dsp:txXfrm>
    </dsp:sp>
    <dsp:sp modelId="{2EEC7C96-0541-4210-B7AD-6D8B3271251A}">
      <dsp:nvSpPr>
        <dsp:cNvPr id="0" name=""/>
        <dsp:cNvSpPr/>
      </dsp:nvSpPr>
      <dsp:spPr>
        <a:xfrm>
          <a:off x="1408557"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Cultural</a:t>
          </a:r>
          <a:endParaRPr lang="en-US" sz="2200" kern="1200" dirty="0"/>
        </a:p>
      </dsp:txBody>
      <dsp:txXfrm>
        <a:off x="1499952" y="2563703"/>
        <a:ext cx="1689444" cy="1689444"/>
      </dsp:txXfrm>
    </dsp:sp>
    <dsp:sp modelId="{0DC483FA-C203-45D3-8F67-33ACFF35C8C2}">
      <dsp:nvSpPr>
        <dsp:cNvPr id="0" name=""/>
        <dsp:cNvSpPr/>
      </dsp:nvSpPr>
      <dsp:spPr>
        <a:xfrm>
          <a:off x="3424809" y="2472308"/>
          <a:ext cx="1872234" cy="1872234"/>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Interpersonal</a:t>
          </a:r>
          <a:endParaRPr lang="en-US" sz="2200" kern="1200" dirty="0"/>
        </a:p>
      </dsp:txBody>
      <dsp:txXfrm>
        <a:off x="3516204" y="2563703"/>
        <a:ext cx="1689444" cy="1689444"/>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4184"/>
          </a:xfrm>
          <a:prstGeom prst="rect">
            <a:avLst/>
          </a:prstGeom>
        </p:spPr>
        <p:txBody>
          <a:bodyPr vert="horz" lIns="91440" tIns="45720" rIns="91440" bIns="45720" rtlCol="0"/>
          <a:lstStyle>
            <a:lvl1pPr algn="r">
              <a:defRPr sz="1200"/>
            </a:lvl1pPr>
          </a:lstStyle>
          <a:p>
            <a:fld id="{0593A593-101C-412F-968E-616B0E369B15}" type="datetimeFigureOut">
              <a:rPr lang="en-US" smtClean="0"/>
              <a:t>9/11/2013</a:t>
            </a:fld>
            <a:endParaRPr lang="en-US"/>
          </a:p>
        </p:txBody>
      </p:sp>
      <p:sp>
        <p:nvSpPr>
          <p:cNvPr id="4" name="Footer Placeholder 3"/>
          <p:cNvSpPr>
            <a:spLocks noGrp="1"/>
          </p:cNvSpPr>
          <p:nvPr>
            <p:ph type="ftr" sz="quarter" idx="2"/>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27915"/>
            <a:ext cx="2971800" cy="454184"/>
          </a:xfrm>
          <a:prstGeom prst="rect">
            <a:avLst/>
          </a:prstGeom>
        </p:spPr>
        <p:txBody>
          <a:bodyPr vert="horz" lIns="91440" tIns="45720" rIns="91440" bIns="45720" rtlCol="0" anchor="b"/>
          <a:lstStyle>
            <a:lvl1pPr algn="r">
              <a:defRPr sz="1200"/>
            </a:lvl1pPr>
          </a:lstStyle>
          <a:p>
            <a:fld id="{5466D1A8-44BF-4EE6-8694-A0D4D2A142DE}" type="slidenum">
              <a:rPr lang="en-US" smtClean="0"/>
              <a:t>‹#›</a:t>
            </a:fld>
            <a:endParaRPr lang="en-US"/>
          </a:p>
        </p:txBody>
      </p:sp>
    </p:spTree>
    <p:extLst>
      <p:ext uri="{BB962C8B-B14F-4D97-AF65-F5344CB8AC3E}">
        <p14:creationId xmlns:p14="http://schemas.microsoft.com/office/powerpoint/2010/main" val="15048234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4184"/>
          </a:xfrm>
          <a:prstGeom prst="rect">
            <a:avLst/>
          </a:prstGeom>
        </p:spPr>
        <p:txBody>
          <a:bodyPr vert="horz" lIns="91440" tIns="45720" rIns="91440" bIns="45720" rtlCol="0"/>
          <a:lstStyle>
            <a:lvl1pPr algn="r">
              <a:defRPr sz="1200"/>
            </a:lvl1pPr>
          </a:lstStyle>
          <a:p>
            <a:fld id="{17A524EC-AB43-479C-95FD-E2587E284CCD}" type="datetimeFigureOut">
              <a:rPr lang="en-US" smtClean="0"/>
              <a:pPr/>
              <a:t>9/11/2013</a:t>
            </a:fld>
            <a:endParaRPr lang="en-US"/>
          </a:p>
        </p:txBody>
      </p:sp>
      <p:sp>
        <p:nvSpPr>
          <p:cNvPr id="4" name="Slide Image Placeholder 3"/>
          <p:cNvSpPr>
            <a:spLocks noGrp="1" noRot="1" noChangeAspect="1"/>
          </p:cNvSpPr>
          <p:nvPr>
            <p:ph type="sldImg" idx="2"/>
          </p:nvPr>
        </p:nvSpPr>
        <p:spPr>
          <a:xfrm>
            <a:off x="1157288" y="681038"/>
            <a:ext cx="4543425" cy="34067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14746"/>
            <a:ext cx="5486400" cy="408765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7915"/>
            <a:ext cx="2971800" cy="454184"/>
          </a:xfrm>
          <a:prstGeom prst="rect">
            <a:avLst/>
          </a:prstGeom>
        </p:spPr>
        <p:txBody>
          <a:bodyPr vert="horz" lIns="91440" tIns="45720" rIns="91440" bIns="45720" rtlCol="0" anchor="b"/>
          <a:lstStyle>
            <a:lvl1pPr algn="r">
              <a:defRPr sz="1200"/>
            </a:lvl1pPr>
          </a:lstStyle>
          <a:p>
            <a:fld id="{8431941E-D7C3-4F82-8B32-2B942D9DB7FA}" type="slidenum">
              <a:rPr lang="en-US" smtClean="0"/>
              <a:pPr/>
              <a:t>‹#›</a:t>
            </a:fld>
            <a:endParaRPr lang="en-US"/>
          </a:p>
        </p:txBody>
      </p:sp>
    </p:spTree>
    <p:extLst>
      <p:ext uri="{BB962C8B-B14F-4D97-AF65-F5344CB8AC3E}">
        <p14:creationId xmlns:p14="http://schemas.microsoft.com/office/powerpoint/2010/main" val="1845275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8946" name="Rectangle 2"/>
          <p:cNvSpPr>
            <a:spLocks noGrp="1" noRot="1" noChangeAspect="1" noChangeArrowheads="1" noTextEdit="1"/>
          </p:cNvSpPr>
          <p:nvPr>
            <p:ph type="sldImg"/>
          </p:nvPr>
        </p:nvSpPr>
        <p:spPr>
          <a:xfrm>
            <a:off x="1160463" y="682625"/>
            <a:ext cx="4538662" cy="3403600"/>
          </a:xfrm>
          <a:solidFill>
            <a:srgbClr val="FFFFFF"/>
          </a:solidFill>
          <a:ln/>
        </p:spPr>
      </p:sp>
      <p:sp>
        <p:nvSpPr>
          <p:cNvPr id="338947" name="Text Box 3"/>
          <p:cNvSpPr>
            <a:spLocks noGrp="1" noChangeArrowheads="1"/>
          </p:cNvSpPr>
          <p:nvPr>
            <p:ph type="body" idx="1"/>
          </p:nvPr>
        </p:nvSpPr>
        <p:spPr>
          <a:xfrm>
            <a:off x="685644" y="4314785"/>
            <a:ext cx="5486713" cy="4085391"/>
          </a:xfrm>
          <a:noFill/>
          <a:ln/>
        </p:spPr>
        <p:txBody>
          <a:bodyPr wrap="none" lIns="91786" tIns="45894" rIns="91786" bIns="45894" anchor="ctr"/>
          <a:lstStyle/>
          <a:p>
            <a:endParaRPr lang="en-US" dirty="0"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31941E-D7C3-4F82-8B32-2B942D9DB7FA}" type="slidenum">
              <a:rPr lang="en-US" smtClean="0"/>
              <a:pPr/>
              <a:t>15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31941E-D7C3-4F82-8B32-2B942D9DB7FA}" type="slidenum">
              <a:rPr lang="en-US" smtClean="0"/>
              <a:pPr/>
              <a:t>29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31941E-D7C3-4F82-8B32-2B942D9DB7FA}" type="slidenum">
              <a:rPr lang="en-US" smtClean="0"/>
              <a:pPr/>
              <a:t>32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latin typeface="Arial" charset="0"/>
              </a:rPr>
              <a:t>Newton, J.S., Todd, A.W., Algozzine, K, Horner, R.H. &amp; Algozzine, B. (2009). The Team Initiated Problem Solving (TIPS) Training Manual. Educational and Community Supports, University of Oregon unpublished training manual. </a:t>
            </a:r>
          </a:p>
          <a:p>
            <a:endParaRPr lang="en-US" dirty="0"/>
          </a:p>
        </p:txBody>
      </p:sp>
      <p:sp>
        <p:nvSpPr>
          <p:cNvPr id="4" name="Slide Number Placeholder 3"/>
          <p:cNvSpPr>
            <a:spLocks noGrp="1"/>
          </p:cNvSpPr>
          <p:nvPr>
            <p:ph type="sldNum" sz="quarter" idx="10"/>
          </p:nvPr>
        </p:nvSpPr>
        <p:spPr/>
        <p:txBody>
          <a:bodyPr/>
          <a:lstStyle/>
          <a:p>
            <a:pPr>
              <a:defRPr/>
            </a:pPr>
            <a:fld id="{2C947DAD-93B5-40AA-BAE1-E338A6D0891F}" type="slidenum">
              <a:rPr lang="en-US" smtClean="0"/>
              <a:pPr>
                <a:defRPr/>
              </a:pPr>
              <a:t>45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A49C32C-9840-46F5-9984-D4EE984F99E7}"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259FA-3DCE-4E45-B8C0-B3B35A37CAF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49C32C-9840-46F5-9984-D4EE984F99E7}"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259FA-3DCE-4E45-B8C0-B3B35A37CA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49C32C-9840-46F5-9984-D4EE984F99E7}"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259FA-3DCE-4E45-B8C0-B3B35A37CAF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49C32C-9840-46F5-9984-D4EE984F99E7}"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259FA-3DCE-4E45-B8C0-B3B35A37CA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49C32C-9840-46F5-9984-D4EE984F99E7}" type="datetimeFigureOut">
              <a:rPr lang="en-US" smtClean="0"/>
              <a:pPr/>
              <a:t>9/11/2013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6259FA-3DCE-4E45-B8C0-B3B35A37CA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A49C32C-9840-46F5-9984-D4EE984F99E7}"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6259FA-3DCE-4E45-B8C0-B3B35A37CA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49C32C-9840-46F5-9984-D4EE984F99E7}" type="datetimeFigureOut">
              <a:rPr lang="en-US" smtClean="0"/>
              <a:pPr/>
              <a:t>9/11/2013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6259FA-3DCE-4E45-B8C0-B3B35A37CA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49C32C-9840-46F5-9984-D4EE984F99E7}" type="datetimeFigureOut">
              <a:rPr lang="en-US" smtClean="0"/>
              <a:pPr/>
              <a:t>9/11/2013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6259FA-3DCE-4E45-B8C0-B3B35A37CA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49C32C-9840-46F5-9984-D4EE984F99E7}" type="datetimeFigureOut">
              <a:rPr lang="en-US" smtClean="0"/>
              <a:pPr/>
              <a:t>9/11/2013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6259FA-3DCE-4E45-B8C0-B3B35A37CA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49C32C-9840-46F5-9984-D4EE984F99E7}" type="datetimeFigureOut">
              <a:rPr lang="en-US" smtClean="0"/>
              <a:pPr/>
              <a:t>9/11/2013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6259FA-3DCE-4E45-B8C0-B3B35A37CAFF}"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A49C32C-9840-46F5-9984-D4EE984F99E7}" type="datetimeFigureOut">
              <a:rPr lang="en-US" smtClean="0"/>
              <a:pPr/>
              <a:t>9/11/2013</a:t>
            </a:fld>
            <a:endParaRPr lang="en-US"/>
          </a:p>
        </p:txBody>
      </p:sp>
      <p:sp>
        <p:nvSpPr>
          <p:cNvPr id="9" name="Slide Number Placeholder 8"/>
          <p:cNvSpPr>
            <a:spLocks noGrp="1"/>
          </p:cNvSpPr>
          <p:nvPr>
            <p:ph type="sldNum" sz="quarter" idx="11"/>
          </p:nvPr>
        </p:nvSpPr>
        <p:spPr/>
        <p:txBody>
          <a:bodyPr/>
          <a:lstStyle/>
          <a:p>
            <a:fld id="{936259FA-3DCE-4E45-B8C0-B3B35A37CAFF}"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36259FA-3DCE-4E45-B8C0-B3B35A37CAFF}"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A49C32C-9840-46F5-9984-D4EE984F99E7}" type="datetimeFigureOut">
              <a:rPr lang="en-US" smtClean="0"/>
              <a:pPr/>
              <a:t>9/11/2013</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9.png"/><Relationship Id="rId7" Type="http://schemas.openxmlformats.org/officeDocument/2006/relationships/diagramColors" Target="../diagrams/colors6.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hyperlink" Target="http://gwired.gwu.edu/hamfish/merlin-cgi/p/downloadFile/d/16820/n/off/other/1/name/04Riestenbergpdf/" TargetMode="External"/><Relationship Id="rId2" Type="http://schemas.openxmlformats.org/officeDocument/2006/relationships/hyperlink" Target="http://www.nccrest.org/" TargetMode="External"/><Relationship Id="rId1" Type="http://schemas.openxmlformats.org/officeDocument/2006/relationships/slideLayout" Target="../slideLayouts/slideLayout2.xml"/><Relationship Id="rId6" Type="http://schemas.openxmlformats.org/officeDocument/2006/relationships/hyperlink" Target="http://issuu.com/csee/docs/school-climate-challenge?mode=window&amp;pageNumber=4" TargetMode="External"/><Relationship Id="rId5" Type="http://schemas.openxmlformats.org/officeDocument/2006/relationships/hyperlink" Target="http://www.dignityinschools.org/content/introduction-alternatives-zero-tolerance" TargetMode="External"/><Relationship Id="rId4" Type="http://schemas.openxmlformats.org/officeDocument/2006/relationships/hyperlink" Target="http://www.youtube.com/watch?v=NDuVvN0qjpA"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www.eisenhower.archives.gov/research/online_documents/civil_rights_act.html" TargetMode="External"/><Relationship Id="rId7" Type="http://schemas.openxmlformats.org/officeDocument/2006/relationships/hyperlink" Target="http://www2.ed.gov/about/offices/list/ocr/docs/crdc-2012-data-summary.pdf" TargetMode="External"/><Relationship Id="rId2" Type="http://schemas.openxmlformats.org/officeDocument/2006/relationships/hyperlink" Target="http://diglib.lib.utk.edu/cdf/main.php?bid=124&amp;pg=1" TargetMode="External"/><Relationship Id="rId1" Type="http://schemas.openxmlformats.org/officeDocument/2006/relationships/slideLayout" Target="../slideLayouts/slideLayout2.xml"/><Relationship Id="rId6" Type="http://schemas.openxmlformats.org/officeDocument/2006/relationships/hyperlink" Target="http://ocrdata.ed.gov/" TargetMode="External"/><Relationship Id="rId5" Type="http://schemas.openxmlformats.org/officeDocument/2006/relationships/hyperlink" Target="http://www.childrensdefense.org/child-research-data-publications/data/portrait-of-inequality-2011.html" TargetMode="External"/><Relationship Id="rId4" Type="http://schemas.openxmlformats.org/officeDocument/2006/relationships/hyperlink" Target="http://www.dotcr.ost.dot.gov/Documents/YCR/CIVILR64.HTM"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www2.ed.gov/news/speeches/2010/03/03082010.html" TargetMode="External"/><Relationship Id="rId2" Type="http://schemas.openxmlformats.org/officeDocument/2006/relationships/hyperlink" Target="http://babel.hathitrust.org/cgi/pt?u=1&amp;num=474&amp;seq=4&amp;view=image&amp;size=100&amp;id=mdp.39015010298803" TargetMode="External"/><Relationship Id="rId1" Type="http://schemas.openxmlformats.org/officeDocument/2006/relationships/slideLayout" Target="../slideLayouts/slideLayout2.xml"/><Relationship Id="rId4" Type="http://schemas.openxmlformats.org/officeDocument/2006/relationships/hyperlink" Target="http://eric.ed.gov/PDFS/ED524711.pdf" TargetMode="External"/></Relationships>
</file>

<file path=ppt/slides/_rels/slide54.xml.rels><?xml version="1.0" encoding="UTF-8" standalone="yes"?>
<Relationships xmlns="http://schemas.openxmlformats.org/package/2006/relationships"><Relationship Id="rId2" Type="http://schemas.openxmlformats.org/officeDocument/2006/relationships/hyperlink" Target="http://eric.ed.gov/PDFS/ED488897.pdf"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www.indiana.edu/~equity/glossary.php"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law.umaryland.edu/marshall/usccr/documents/pressrel67.pdf" TargetMode="External"/><Relationship Id="rId2" Type="http://schemas.openxmlformats.org/officeDocument/2006/relationships/hyperlink" Target="http://www.law.umaryland.edu/marshall/usccr/documents/cr12sch62.pdf" TargetMode="External"/><Relationship Id="rId1" Type="http://schemas.openxmlformats.org/officeDocument/2006/relationships/slideLayout" Target="../slideLayouts/slideLayout2.xml"/><Relationship Id="rId4" Type="http://schemas.openxmlformats.org/officeDocument/2006/relationships/hyperlink" Target="http://www.law.umaryland.edu/marshall/usccr/documents/cr12l412.pdf"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ceep.indiana.edu/equity/idp/reports.shtml" TargetMode="External"/><Relationship Id="rId7" Type="http://schemas.openxmlformats.org/officeDocument/2006/relationships/hyperlink" Target="http://vimeo.com/14102730" TargetMode="External"/><Relationship Id="rId2" Type="http://schemas.openxmlformats.org/officeDocument/2006/relationships/hyperlink" Target="http://www.emstac.org/resources/disproportionality.htm" TargetMode="External"/><Relationship Id="rId1" Type="http://schemas.openxmlformats.org/officeDocument/2006/relationships/slideLayout" Target="../slideLayouts/slideLayout2.xml"/><Relationship Id="rId6" Type="http://schemas.openxmlformats.org/officeDocument/2006/relationships/hyperlink" Target="http://www.nccrest.org/Briefs/School_Discipline_Brief.pdf" TargetMode="External"/><Relationship Id="rId5" Type="http://schemas.openxmlformats.org/officeDocument/2006/relationships/hyperlink" Target="http://centerforcsri.org/index.php?option=com_content&amp;task=view&amp;id=625&amp;Itemid=119" TargetMode="External"/><Relationship Id="rId4" Type="http://schemas.openxmlformats.org/officeDocument/2006/relationships/hyperlink" Target="http://www.nccrest.org/about.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Public_law_(United_States)" TargetMode="External"/><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hyperlink" Target="http://en.wikipedia.org/wiki/United_States_Statutes_at_Larg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ctrTitle"/>
          </p:nvPr>
        </p:nvSpPr>
        <p:spPr/>
        <p:txBody>
          <a:bodyPr>
            <a:normAutofit/>
          </a:bodyPr>
          <a:lstStyle/>
          <a:p>
            <a:r>
              <a:rPr lang="en-GB" sz="4800" i="1" dirty="0" smtClean="0"/>
              <a:t>Responding to Disciplinary Disproportionality</a:t>
            </a:r>
            <a:endParaRPr lang="en-US" sz="4800" i="1" dirty="0"/>
          </a:p>
        </p:txBody>
      </p:sp>
      <p:sp>
        <p:nvSpPr>
          <p:cNvPr id="104451" name="Rectangle 3"/>
          <p:cNvSpPr>
            <a:spLocks noGrp="1" noChangeArrowheads="1"/>
          </p:cNvSpPr>
          <p:nvPr>
            <p:ph type="subTitle" idx="1"/>
          </p:nvPr>
        </p:nvSpPr>
        <p:spPr/>
        <p:txBody>
          <a:bodyPr lIns="92160" tIns="46080" rIns="92160" bIns="46080">
            <a:normAutofit/>
          </a:bodyPr>
          <a:lstStyle/>
          <a:p>
            <a:pPr>
              <a:lnSpc>
                <a:spcPct val="93000"/>
              </a:lnSpc>
              <a:spcBef>
                <a:spcPts val="9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700" i="1" dirty="0" smtClean="0">
                <a:solidFill>
                  <a:schemeClr val="tx1"/>
                </a:solidFill>
              </a:rPr>
              <a:t>Cayce McCamish, Ph.D.</a:t>
            </a:r>
          </a:p>
          <a:p>
            <a:pPr>
              <a:lnSpc>
                <a:spcPct val="93000"/>
              </a:lnSpc>
              <a:spcBef>
                <a:spcPts val="9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3700" i="1" dirty="0"/>
          </a:p>
          <a:p>
            <a:pPr>
              <a:lnSpc>
                <a:spcPct val="90000"/>
              </a:lnSpc>
              <a:spcBef>
                <a:spcPts val="9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2400" i="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Emerging Trend </a:t>
            </a:r>
            <a:endParaRPr lang="en-US" dirty="0"/>
          </a:p>
        </p:txBody>
      </p:sp>
      <p:sp>
        <p:nvSpPr>
          <p:cNvPr id="4" name="Content Placeholder 3"/>
          <p:cNvSpPr>
            <a:spLocks noGrp="1"/>
          </p:cNvSpPr>
          <p:nvPr>
            <p:ph idx="1"/>
          </p:nvPr>
        </p:nvSpPr>
        <p:spPr/>
        <p:txBody>
          <a:bodyPr>
            <a:normAutofit fontScale="92500" lnSpcReduction="20000"/>
          </a:bodyPr>
          <a:lstStyle/>
          <a:p>
            <a:pPr>
              <a:buNone/>
            </a:pPr>
            <a:endParaRPr lang="en-US" dirty="0" smtClean="0"/>
          </a:p>
          <a:p>
            <a:r>
              <a:rPr lang="en-US" b="0" dirty="0" smtClean="0"/>
              <a:t>The beginning of Civil Rights Compliance efforts.</a:t>
            </a:r>
          </a:p>
          <a:p>
            <a:pPr>
              <a:buNone/>
            </a:pPr>
            <a:endParaRPr lang="en-US" b="0" dirty="0" smtClean="0"/>
          </a:p>
          <a:p>
            <a:r>
              <a:rPr lang="en-US" b="0" dirty="0" smtClean="0"/>
              <a:t>Discipline for Black students would significantly increase following desegregation (Thornton &amp; Trent, 1988; Southern Regional Council &amp; Robert F. Kennedy Memorial, 1973)</a:t>
            </a:r>
          </a:p>
          <a:p>
            <a:pPr>
              <a:buNone/>
            </a:pPr>
            <a:endParaRPr lang="en-US" b="0" dirty="0" smtClean="0"/>
          </a:p>
          <a:p>
            <a:r>
              <a:rPr lang="en-US" b="0" dirty="0" smtClean="0"/>
              <a:t>Peter Holmes, Director of the Office for Civil Rights under the Department of Health, Education, and Welfare testified at the Hearings before the Committee on Equal Opportunities of the Committee on Education and Labor, House of Representatives on May 12, 1974 (Committee on Education and Labor, 1974). </a:t>
            </a:r>
          </a:p>
          <a:p>
            <a:pPr lvl="1"/>
            <a:r>
              <a:rPr lang="en-US" dirty="0" smtClean="0"/>
              <a:t>“the Office for Civil Rights has long recognized that the physical desegregation of a school system does not necessarily mean the end of discrimination. It often means that the discrimination is removed from public view, as in the case of the dual system, and relegated to the classroom or, as we shall see shortly, to the administrator’s office” (1974, p. 475).</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152718"/>
            <a:ext cx="8686800" cy="990282"/>
          </a:xfrm>
        </p:spPr>
        <p:txBody>
          <a:bodyPr>
            <a:normAutofit/>
          </a:bodyPr>
          <a:lstStyle/>
          <a:p>
            <a:r>
              <a:rPr lang="en-US" sz="3200" dirty="0" smtClean="0"/>
              <a:t>First Documentation of Evidence</a:t>
            </a:r>
            <a:endParaRPr lang="en-US" sz="3200" dirty="0"/>
          </a:p>
        </p:txBody>
      </p:sp>
      <p:sp>
        <p:nvSpPr>
          <p:cNvPr id="4" name="Content Placeholder 3"/>
          <p:cNvSpPr>
            <a:spLocks noGrp="1"/>
          </p:cNvSpPr>
          <p:nvPr>
            <p:ph idx="1"/>
          </p:nvPr>
        </p:nvSpPr>
        <p:spPr/>
        <p:txBody>
          <a:bodyPr>
            <a:normAutofit lnSpcReduction="10000"/>
          </a:bodyPr>
          <a:lstStyle/>
          <a:p>
            <a:r>
              <a:rPr lang="en-US" dirty="0" smtClean="0"/>
              <a:t>HEW/OCR, 1971: First collection of data regarding expulsions by race</a:t>
            </a:r>
          </a:p>
          <a:p>
            <a:pPr lvl="1"/>
            <a:r>
              <a:rPr lang="en-US" dirty="0" smtClean="0"/>
              <a:t>Black students 3X more likely to be expelled</a:t>
            </a:r>
          </a:p>
          <a:p>
            <a:endParaRPr lang="en-US" dirty="0" smtClean="0"/>
          </a:p>
          <a:p>
            <a:r>
              <a:rPr lang="en-US" dirty="0" smtClean="0"/>
              <a:t>HEW/OCR, 1973: First national survey to collect data regarding suspensions by race</a:t>
            </a:r>
          </a:p>
          <a:p>
            <a:pPr lvl="1"/>
            <a:r>
              <a:rPr lang="en-US" dirty="0" smtClean="0"/>
              <a:t>Black students 3X more likely to be suspended</a:t>
            </a:r>
          </a:p>
          <a:p>
            <a:endParaRPr lang="en-US" dirty="0" smtClean="0"/>
          </a:p>
          <a:p>
            <a:r>
              <a:rPr lang="en-US" dirty="0" smtClean="0"/>
              <a:t>Children’s Defense Fund, 1974: Children Out of School in America</a:t>
            </a:r>
          </a:p>
          <a:p>
            <a:endParaRPr lang="en-US" dirty="0" smtClean="0"/>
          </a:p>
          <a:p>
            <a:r>
              <a:rPr lang="en-US" u="sng" dirty="0" smtClean="0"/>
              <a:t>Children’s Defense Fund, 1975: School Suspensions: Are they helping children?</a:t>
            </a:r>
            <a:endParaRPr lang="en-US" u="sng"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Disciplinary Disproportionality: </a:t>
            </a:r>
            <a:br>
              <a:rPr lang="en-US" sz="3200" dirty="0" smtClean="0"/>
            </a:br>
            <a:r>
              <a:rPr lang="en-US" sz="3200" dirty="0"/>
              <a:t/>
            </a:r>
            <a:br>
              <a:rPr lang="en-US" sz="3200" dirty="0"/>
            </a:br>
            <a:r>
              <a:rPr lang="en-US" sz="3200" dirty="0" smtClean="0"/>
              <a:t>A thing of the past?</a:t>
            </a:r>
            <a:endParaRPr lang="en-US"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images.sodahead.com/polls/000825747/polls_polls_small_suspended_0134_914167_poll_poll_xlarge.gif"/>
          <p:cNvPicPr>
            <a:picLocks noChangeAspect="1" noChangeArrowheads="1"/>
          </p:cNvPicPr>
          <p:nvPr/>
        </p:nvPicPr>
        <p:blipFill>
          <a:blip r:embed="rId2" cstate="print"/>
          <a:srcRect/>
          <a:stretch>
            <a:fillRect/>
          </a:stretch>
        </p:blipFill>
        <p:spPr bwMode="auto">
          <a:xfrm>
            <a:off x="2743200" y="1524000"/>
            <a:ext cx="2286000" cy="2133600"/>
          </a:xfrm>
          <a:prstGeom prst="rect">
            <a:avLst/>
          </a:prstGeom>
          <a:noFill/>
        </p:spPr>
      </p:pic>
      <p:sp>
        <p:nvSpPr>
          <p:cNvPr id="2" name="Title 1"/>
          <p:cNvSpPr>
            <a:spLocks noGrp="1"/>
          </p:cNvSpPr>
          <p:nvPr>
            <p:ph type="title"/>
          </p:nvPr>
        </p:nvSpPr>
        <p:spPr>
          <a:xfrm>
            <a:off x="457200" y="152718"/>
            <a:ext cx="8458200" cy="837882"/>
          </a:xfrm>
        </p:spPr>
        <p:txBody>
          <a:bodyPr/>
          <a:lstStyle/>
          <a:p>
            <a:r>
              <a:rPr lang="en-US" dirty="0" smtClean="0"/>
              <a:t>Disproportionality Rate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60587531"/>
              </p:ext>
            </p:extLst>
          </p:nvPr>
        </p:nvGraphicFramePr>
        <p:xfrm>
          <a:off x="228600" y="3200400"/>
          <a:ext cx="7239000" cy="2605887"/>
        </p:xfrm>
        <a:graphic>
          <a:graphicData uri="http://schemas.openxmlformats.org/drawingml/2006/table">
            <a:tbl>
              <a:tblPr firstRow="1" bandRow="1">
                <a:tableStyleId>{5C22544A-7EE6-4342-B048-85BDC9FD1C3A}</a:tableStyleId>
              </a:tblPr>
              <a:tblGrid>
                <a:gridCol w="2413000"/>
                <a:gridCol w="2413000"/>
                <a:gridCol w="2413000"/>
              </a:tblGrid>
              <a:tr h="990600">
                <a:tc>
                  <a:txBody>
                    <a:bodyPr/>
                    <a:lstStyle/>
                    <a:p>
                      <a:r>
                        <a:rPr lang="en-US" dirty="0" smtClean="0"/>
                        <a:t>Year(s)</a:t>
                      </a:r>
                      <a:endParaRPr lang="en-US" dirty="0"/>
                    </a:p>
                  </a:txBody>
                  <a:tcPr/>
                </a:tc>
                <a:tc>
                  <a:txBody>
                    <a:bodyPr/>
                    <a:lstStyle/>
                    <a:p>
                      <a:r>
                        <a:rPr lang="en-US" dirty="0" smtClean="0"/>
                        <a:t>Rate</a:t>
                      </a:r>
                      <a:r>
                        <a:rPr lang="en-US" baseline="0" dirty="0" smtClean="0"/>
                        <a:t> of greater likelihood- Suspensions</a:t>
                      </a:r>
                      <a:endParaRPr lang="en-US" dirty="0"/>
                    </a:p>
                  </a:txBody>
                  <a:tcPr/>
                </a:tc>
                <a:tc>
                  <a:txBody>
                    <a:bodyPr/>
                    <a:lstStyle/>
                    <a:p>
                      <a:r>
                        <a:rPr lang="en-US" dirty="0" smtClean="0"/>
                        <a:t>Source</a:t>
                      </a:r>
                      <a:endParaRPr lang="en-US" dirty="0"/>
                    </a:p>
                  </a:txBody>
                  <a:tcPr/>
                </a:tc>
              </a:tr>
              <a:tr h="502920">
                <a:tc>
                  <a:txBody>
                    <a:bodyPr/>
                    <a:lstStyle/>
                    <a:p>
                      <a:r>
                        <a:rPr lang="en-US" dirty="0" smtClean="0"/>
                        <a:t>1973</a:t>
                      </a:r>
                      <a:endParaRPr lang="en-US" dirty="0"/>
                    </a:p>
                  </a:txBody>
                  <a:tcPr/>
                </a:tc>
                <a:tc>
                  <a:txBody>
                    <a:bodyPr/>
                    <a:lstStyle/>
                    <a:p>
                      <a:r>
                        <a:rPr lang="en-US" dirty="0" smtClean="0"/>
                        <a:t>3</a:t>
                      </a:r>
                      <a:endParaRPr lang="en-US" dirty="0"/>
                    </a:p>
                  </a:txBody>
                  <a:tcPr/>
                </a:tc>
                <a:tc>
                  <a:txBody>
                    <a:bodyPr/>
                    <a:lstStyle/>
                    <a:p>
                      <a:r>
                        <a:rPr lang="en-US" dirty="0" smtClean="0"/>
                        <a:t>(CDF, 1975)</a:t>
                      </a:r>
                      <a:endParaRPr lang="en-US" dirty="0"/>
                    </a:p>
                  </a:txBody>
                  <a:tcPr/>
                </a:tc>
              </a:tr>
              <a:tr h="533400">
                <a:tc>
                  <a:txBody>
                    <a:bodyPr/>
                    <a:lstStyle/>
                    <a:p>
                      <a:r>
                        <a:rPr lang="en-US" dirty="0" smtClean="0"/>
                        <a:t>1991-2005</a:t>
                      </a:r>
                      <a:endParaRPr lang="en-US" dirty="0"/>
                    </a:p>
                  </a:txBody>
                  <a:tcPr/>
                </a:tc>
                <a:tc>
                  <a:txBody>
                    <a:bodyPr/>
                    <a:lstStyle/>
                    <a:p>
                      <a:r>
                        <a:rPr lang="en-US" dirty="0" smtClean="0"/>
                        <a:t>3.3</a:t>
                      </a:r>
                      <a:endParaRPr lang="en-US" dirty="0"/>
                    </a:p>
                  </a:txBody>
                  <a:tcPr/>
                </a:tc>
                <a:tc>
                  <a:txBody>
                    <a:bodyPr/>
                    <a:lstStyle/>
                    <a:p>
                      <a:r>
                        <a:rPr lang="en-US" dirty="0" smtClean="0"/>
                        <a:t>(Wallace</a:t>
                      </a:r>
                      <a:r>
                        <a:rPr lang="en-US" baseline="0" dirty="0" smtClean="0"/>
                        <a:t> et al., 2008)</a:t>
                      </a:r>
                      <a:endParaRPr lang="en-US" dirty="0"/>
                    </a:p>
                  </a:txBody>
                  <a:tcPr/>
                </a:tc>
              </a:tr>
              <a:tr h="578967">
                <a:tc>
                  <a:txBody>
                    <a:bodyPr/>
                    <a:lstStyle/>
                    <a:p>
                      <a:r>
                        <a:rPr lang="en-US" dirty="0" smtClean="0"/>
                        <a:t>2010</a:t>
                      </a:r>
                      <a:endParaRPr lang="en-US" dirty="0"/>
                    </a:p>
                  </a:txBody>
                  <a:tcPr/>
                </a:tc>
                <a:tc>
                  <a:txBody>
                    <a:bodyPr/>
                    <a:lstStyle/>
                    <a:p>
                      <a:r>
                        <a:rPr lang="en-US" dirty="0" smtClean="0"/>
                        <a:t>3.5</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(CRDC,</a:t>
                      </a:r>
                      <a:r>
                        <a:rPr lang="en-US" baseline="0" dirty="0" smtClean="0"/>
                        <a:t> 2012)</a:t>
                      </a:r>
                      <a:endParaRPr lang="en-US"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halkandtalk.files.wordpress.com/2011/08/arne-duncan-2.jpg"/>
          <p:cNvPicPr>
            <a:picLocks noChangeAspect="1" noChangeArrowheads="1"/>
          </p:cNvPicPr>
          <p:nvPr/>
        </p:nvPicPr>
        <p:blipFill>
          <a:blip r:embed="rId2" cstate="print"/>
          <a:srcRect/>
          <a:stretch>
            <a:fillRect/>
          </a:stretch>
        </p:blipFill>
        <p:spPr bwMode="auto">
          <a:xfrm>
            <a:off x="1447800" y="152400"/>
            <a:ext cx="6096000" cy="4572000"/>
          </a:xfrm>
          <a:prstGeom prst="rect">
            <a:avLst/>
          </a:prstGeom>
          <a:noFill/>
        </p:spPr>
      </p:pic>
      <p:sp>
        <p:nvSpPr>
          <p:cNvPr id="3" name="TextBox 2"/>
          <p:cNvSpPr txBox="1"/>
          <p:nvPr/>
        </p:nvSpPr>
        <p:spPr>
          <a:xfrm>
            <a:off x="495300" y="5084207"/>
            <a:ext cx="8001000" cy="1200329"/>
          </a:xfrm>
          <a:prstGeom prst="rect">
            <a:avLst/>
          </a:prstGeom>
          <a:noFill/>
        </p:spPr>
        <p:txBody>
          <a:bodyPr wrap="square" rtlCol="0">
            <a:spAutoFit/>
          </a:bodyPr>
          <a:lstStyle/>
          <a:p>
            <a:r>
              <a:rPr lang="en-US" dirty="0" smtClean="0"/>
              <a:t>“In America, education is the great equalizer. It doesn’t matter what your race, wealth, special needs, or zip code is- every child is entitled to a quality education. That’s why the fight for equal educational opportunity is about so much more than education. </a:t>
            </a:r>
            <a:r>
              <a:rPr lang="en-US" b="1" dirty="0" smtClean="0"/>
              <a:t>It’s a fight for social justice</a:t>
            </a:r>
            <a:r>
              <a:rPr lang="en-US" dirty="0" smtClean="0"/>
              <a:t>” (Duncan, 2010).</a:t>
            </a:r>
            <a:endParaRPr lang="en-US" dirty="0"/>
          </a:p>
        </p:txBody>
      </p:sp>
      <p:sp>
        <p:nvSpPr>
          <p:cNvPr id="4" name="TextBox 3"/>
          <p:cNvSpPr txBox="1"/>
          <p:nvPr/>
        </p:nvSpPr>
        <p:spPr>
          <a:xfrm>
            <a:off x="4495800" y="4724400"/>
            <a:ext cx="2751074" cy="369332"/>
          </a:xfrm>
          <a:prstGeom prst="rect">
            <a:avLst/>
          </a:prstGeom>
          <a:noFill/>
        </p:spPr>
        <p:txBody>
          <a:bodyPr wrap="none" rtlCol="0">
            <a:spAutoFit/>
          </a:bodyPr>
          <a:lstStyle/>
          <a:p>
            <a:r>
              <a:rPr lang="en-US" dirty="0" smtClean="0"/>
              <a:t>U. S. Secretary of Education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620000" cy="1143000"/>
          </a:xfrm>
        </p:spPr>
        <p:txBody>
          <a:bodyPr>
            <a:normAutofit fontScale="90000"/>
          </a:bodyPr>
          <a:lstStyle/>
          <a:p>
            <a:r>
              <a:rPr lang="en-US" dirty="0" smtClean="0"/>
              <a:t>Civil Rights Data Collection 2012</a:t>
            </a:r>
            <a:endParaRPr lang="en-US" dirty="0"/>
          </a:p>
        </p:txBody>
      </p:sp>
      <p:graphicFrame>
        <p:nvGraphicFramePr>
          <p:cNvPr id="4" name="Chart 3"/>
          <p:cNvGraphicFramePr/>
          <p:nvPr>
            <p:extLst>
              <p:ext uri="{D42A27DB-BD31-4B8C-83A1-F6EECF244321}">
                <p14:modId xmlns:p14="http://schemas.microsoft.com/office/powerpoint/2010/main" val="3470127422"/>
              </p:ext>
            </p:extLst>
          </p:nvPr>
        </p:nvGraphicFramePr>
        <p:xfrm>
          <a:off x="457200" y="1447800"/>
          <a:ext cx="8153400" cy="5181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Research- Influential Factors</a:t>
            </a:r>
            <a:endParaRPr lang="en-US" dirty="0"/>
          </a:p>
        </p:txBody>
      </p:sp>
      <p:sp>
        <p:nvSpPr>
          <p:cNvPr id="3" name="Content Placeholder 2"/>
          <p:cNvSpPr>
            <a:spLocks noGrp="1"/>
          </p:cNvSpPr>
          <p:nvPr>
            <p:ph idx="1"/>
          </p:nvPr>
        </p:nvSpPr>
        <p:spPr/>
        <p:txBody>
          <a:bodyPr>
            <a:normAutofit/>
          </a:bodyPr>
          <a:lstStyle/>
          <a:p>
            <a:r>
              <a:rPr lang="en-US" dirty="0" smtClean="0"/>
              <a:t>SES</a:t>
            </a:r>
          </a:p>
          <a:p>
            <a:pPr lvl="1"/>
            <a:r>
              <a:rPr lang="en-US" dirty="0" smtClean="0"/>
              <a:t>(</a:t>
            </a:r>
            <a:r>
              <a:rPr lang="en-US" dirty="0" err="1" smtClean="0"/>
              <a:t>Skiba</a:t>
            </a:r>
            <a:r>
              <a:rPr lang="en-US" dirty="0" smtClean="0"/>
              <a:t>, Michael, </a:t>
            </a:r>
            <a:r>
              <a:rPr lang="en-US" dirty="0" err="1" smtClean="0"/>
              <a:t>Nardo</a:t>
            </a:r>
            <a:r>
              <a:rPr lang="en-US" dirty="0" smtClean="0"/>
              <a:t>,  &amp; Peterson, 2002)</a:t>
            </a:r>
          </a:p>
          <a:p>
            <a:r>
              <a:rPr lang="en-US" dirty="0" smtClean="0"/>
              <a:t>Gender</a:t>
            </a:r>
          </a:p>
          <a:p>
            <a:pPr lvl="1"/>
            <a:r>
              <a:rPr lang="en-US" dirty="0" smtClean="0"/>
              <a:t>(</a:t>
            </a:r>
            <a:r>
              <a:rPr lang="en-US" dirty="0" err="1" smtClean="0"/>
              <a:t>Skiba</a:t>
            </a:r>
            <a:r>
              <a:rPr lang="en-US" dirty="0" smtClean="0"/>
              <a:t>, Michael,  &amp; </a:t>
            </a:r>
            <a:r>
              <a:rPr lang="en-US" dirty="0" err="1" smtClean="0"/>
              <a:t>Nardo</a:t>
            </a:r>
            <a:r>
              <a:rPr lang="en-US" dirty="0" smtClean="0"/>
              <a:t>, 2000; </a:t>
            </a:r>
            <a:r>
              <a:rPr lang="en-US" dirty="0" err="1" smtClean="0"/>
              <a:t>Skiba</a:t>
            </a:r>
            <a:r>
              <a:rPr lang="en-US" dirty="0" smtClean="0"/>
              <a:t>, Michael, </a:t>
            </a:r>
            <a:r>
              <a:rPr lang="en-US" dirty="0" err="1" smtClean="0"/>
              <a:t>Nardo</a:t>
            </a:r>
            <a:r>
              <a:rPr lang="en-US" dirty="0" smtClean="0"/>
              <a:t>,  &amp; Peterson, 2002; Hinojosa, 2008)</a:t>
            </a:r>
          </a:p>
          <a:p>
            <a:r>
              <a:rPr lang="en-US" dirty="0" smtClean="0"/>
              <a:t>Differences in Behavior</a:t>
            </a:r>
          </a:p>
          <a:p>
            <a:pPr lvl="1"/>
            <a:r>
              <a:rPr lang="en-US" dirty="0" smtClean="0"/>
              <a:t>(Bahr &amp; Fuchs, 1991 in </a:t>
            </a:r>
            <a:r>
              <a:rPr lang="en-US" dirty="0" err="1" smtClean="0"/>
              <a:t>Noltemeir</a:t>
            </a:r>
            <a:r>
              <a:rPr lang="en-US" dirty="0" smtClean="0"/>
              <a:t> and </a:t>
            </a:r>
            <a:r>
              <a:rPr lang="en-US" dirty="0" err="1" smtClean="0"/>
              <a:t>McGlothlin</a:t>
            </a:r>
            <a:r>
              <a:rPr lang="en-US" dirty="0" smtClean="0"/>
              <a:t>)</a:t>
            </a:r>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 as a factor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7180162"/>
              </p:ext>
            </p:extLst>
          </p:nvPr>
        </p:nvGraphicFramePr>
        <p:xfrm>
          <a:off x="990600" y="1600201"/>
          <a:ext cx="76962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066800" y="5715000"/>
            <a:ext cx="7365431" cy="923330"/>
          </a:xfrm>
          <a:prstGeom prst="rect">
            <a:avLst/>
          </a:prstGeom>
          <a:noFill/>
        </p:spPr>
        <p:txBody>
          <a:bodyPr wrap="square" rtlCol="0">
            <a:spAutoFit/>
          </a:bodyPr>
          <a:lstStyle/>
          <a:p>
            <a:r>
              <a:rPr lang="en-US" dirty="0" smtClean="0"/>
              <a:t>For students who are Black, both males and females have higher rates of suspensions. </a:t>
            </a:r>
          </a:p>
          <a:p>
            <a:r>
              <a:rPr lang="en-US" dirty="0" smtClean="0"/>
              <a:t>1 in 5 males and 1 in 10  females receive an out-of-school suspension.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Behavioral Differences</a:t>
            </a:r>
            <a:endParaRPr lang="en-US" dirty="0"/>
          </a:p>
        </p:txBody>
      </p:sp>
      <p:sp>
        <p:nvSpPr>
          <p:cNvPr id="3" name="Content Placeholder 2"/>
          <p:cNvSpPr>
            <a:spLocks noGrp="1"/>
          </p:cNvSpPr>
          <p:nvPr>
            <p:ph idx="1"/>
          </p:nvPr>
        </p:nvSpPr>
        <p:spPr/>
        <p:txBody>
          <a:bodyPr>
            <a:normAutofit/>
          </a:bodyPr>
          <a:lstStyle/>
          <a:p>
            <a:r>
              <a:rPr lang="en-US" dirty="0" smtClean="0"/>
              <a:t>Black students appear to be referred to the office for infractions that are both less serious and more subjective in their interpretation than white students. </a:t>
            </a:r>
          </a:p>
          <a:p>
            <a:pPr lvl="1"/>
            <a:r>
              <a:rPr lang="en-US" dirty="0" smtClean="0"/>
              <a:t>White students were significantly more likely than black students to be referred to the office for </a:t>
            </a:r>
            <a:r>
              <a:rPr lang="en-US" b="1" dirty="0" smtClean="0"/>
              <a:t>smoking, leaving without permission, vandalism, and obscene language</a:t>
            </a:r>
            <a:r>
              <a:rPr lang="en-US" dirty="0" smtClean="0"/>
              <a:t>. </a:t>
            </a:r>
          </a:p>
          <a:p>
            <a:pPr lvl="1"/>
            <a:r>
              <a:rPr lang="en-US" dirty="0" smtClean="0"/>
              <a:t>Black students were more likely to be referred for </a:t>
            </a:r>
            <a:r>
              <a:rPr lang="en-US" b="1" dirty="0" smtClean="0"/>
              <a:t>disrespect, excessive noise, threats, and loitering</a:t>
            </a:r>
            <a:r>
              <a:rPr lang="en-US" dirty="0" smtClean="0"/>
              <a:t>. </a:t>
            </a:r>
          </a:p>
          <a:p>
            <a:pPr lvl="2"/>
            <a:r>
              <a:rPr lang="en-US" dirty="0" smtClean="0"/>
              <a:t>(</a:t>
            </a:r>
            <a:r>
              <a:rPr lang="en-US" dirty="0" err="1" smtClean="0"/>
              <a:t>Skiba</a:t>
            </a:r>
            <a:r>
              <a:rPr lang="en-US" dirty="0" smtClean="0"/>
              <a:t>, Peterson, &amp; Williams, 1997; Wu, Pink, Crain, &amp; Moles, 1982)</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Misperceptions</a:t>
            </a:r>
            <a:endParaRPr lang="en-US" dirty="0"/>
          </a:p>
        </p:txBody>
      </p:sp>
      <p:sp>
        <p:nvSpPr>
          <p:cNvPr id="3" name="Content Placeholder 2"/>
          <p:cNvSpPr>
            <a:spLocks noGrp="1"/>
          </p:cNvSpPr>
          <p:nvPr>
            <p:ph idx="1"/>
          </p:nvPr>
        </p:nvSpPr>
        <p:spPr/>
        <p:txBody>
          <a:bodyPr>
            <a:normAutofit/>
          </a:bodyPr>
          <a:lstStyle/>
          <a:p>
            <a:r>
              <a:rPr lang="en-US" dirty="0" smtClean="0"/>
              <a:t>Highest rates of disproportionality occur in the categories of “disruptive” and “Other” (Rausch &amp; </a:t>
            </a:r>
            <a:r>
              <a:rPr lang="en-US" dirty="0" err="1" smtClean="0"/>
              <a:t>Skiba</a:t>
            </a:r>
            <a:r>
              <a:rPr lang="en-US" dirty="0" smtClean="0"/>
              <a:t>, 2004). </a:t>
            </a:r>
          </a:p>
          <a:p>
            <a:r>
              <a:rPr lang="en-US" dirty="0" smtClean="0"/>
              <a:t>Misinterpretation of African American student behaviors as inappropriate-</a:t>
            </a:r>
          </a:p>
          <a:p>
            <a:pPr lvl="1"/>
            <a:r>
              <a:rPr lang="en-US" dirty="0" smtClean="0"/>
              <a:t>overlapping speech as disrespect</a:t>
            </a:r>
          </a:p>
          <a:p>
            <a:pPr lvl="1"/>
            <a:r>
              <a:rPr lang="en-US" dirty="0" smtClean="0"/>
              <a:t>play fighting as aggression</a:t>
            </a:r>
          </a:p>
          <a:p>
            <a:pPr lvl="1"/>
            <a:r>
              <a:rPr lang="en-US" dirty="0" smtClean="0"/>
              <a:t>ritualized humor as insults </a:t>
            </a:r>
          </a:p>
          <a:p>
            <a:pPr lvl="2"/>
            <a:r>
              <a:rPr lang="en-US" dirty="0" smtClean="0"/>
              <a:t>(Hanna, 1988 as cited in Monroe, 2005; Weinstein, Curran, and Tomlinson-Clark, 2004 in Monroe, 2005).</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Grounding this presentation</a:t>
            </a:r>
          </a:p>
          <a:p>
            <a:r>
              <a:rPr lang="en-US" dirty="0" smtClean="0"/>
              <a:t>Disciplinary </a:t>
            </a:r>
            <a:r>
              <a:rPr lang="en-US" dirty="0" err="1" smtClean="0"/>
              <a:t>Disproportionality</a:t>
            </a:r>
            <a:endParaRPr lang="en-US" dirty="0" smtClean="0"/>
          </a:p>
          <a:p>
            <a:r>
              <a:rPr lang="en-US" dirty="0" smtClean="0"/>
              <a:t>Color-blind Racism</a:t>
            </a:r>
          </a:p>
          <a:p>
            <a:r>
              <a:rPr lang="en-US" sz="3600" dirty="0" smtClean="0"/>
              <a:t>Disciplinary disproportionality and the Organization of Power</a:t>
            </a:r>
          </a:p>
          <a:p>
            <a:pPr lvl="1">
              <a:buClr>
                <a:schemeClr val="tx2"/>
              </a:buClr>
            </a:pPr>
            <a:r>
              <a:rPr lang="en-US" dirty="0" smtClean="0"/>
              <a:t>Findings</a:t>
            </a:r>
          </a:p>
          <a:p>
            <a:pPr lvl="1">
              <a:buClr>
                <a:schemeClr val="tx2"/>
              </a:buClr>
            </a:pPr>
            <a:r>
              <a:rPr lang="en-US" dirty="0" smtClean="0"/>
              <a:t>Implications of the model</a:t>
            </a:r>
          </a:p>
          <a:p>
            <a:r>
              <a:rPr lang="en-US" sz="3600" dirty="0" smtClean="0"/>
              <a:t>Framework for investigating and problem-solving disciplinary disproportionality</a:t>
            </a:r>
            <a:endParaRPr lang="en-US" dirty="0" smtClean="0"/>
          </a:p>
          <a:p>
            <a:r>
              <a:rPr lang="en-US" dirty="0" smtClean="0"/>
              <a:t>Resources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does it happen?</a:t>
            </a:r>
            <a:endParaRPr lang="en-US" dirty="0"/>
          </a:p>
        </p:txBody>
      </p:sp>
      <p:sp>
        <p:nvSpPr>
          <p:cNvPr id="3" name="Content Placeholder 2"/>
          <p:cNvSpPr>
            <a:spLocks noGrp="1"/>
          </p:cNvSpPr>
          <p:nvPr>
            <p:ph idx="1"/>
          </p:nvPr>
        </p:nvSpPr>
        <p:spPr/>
        <p:txBody>
          <a:bodyPr/>
          <a:lstStyle/>
          <a:p>
            <a:r>
              <a:rPr lang="en-US" dirty="0" smtClean="0"/>
              <a:t>Racial disparities in school suspension appear to be greatly impacted by disproportionate rate of office referral for African-American students. </a:t>
            </a:r>
          </a:p>
          <a:p>
            <a:pPr lvl="1"/>
            <a:r>
              <a:rPr lang="en-US" dirty="0" smtClean="0"/>
              <a:t>(</a:t>
            </a:r>
            <a:r>
              <a:rPr lang="en-US" dirty="0" err="1" smtClean="0"/>
              <a:t>Skiba</a:t>
            </a:r>
            <a:r>
              <a:rPr lang="en-US" dirty="0" smtClean="0"/>
              <a:t>, Michael, </a:t>
            </a:r>
            <a:r>
              <a:rPr lang="en-US" dirty="0" err="1" smtClean="0"/>
              <a:t>Nardo</a:t>
            </a:r>
            <a:r>
              <a:rPr lang="en-US" dirty="0" smtClean="0"/>
              <a:t>, &amp; Peterson, 2002)</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of School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3079737"/>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019800" y="6248400"/>
            <a:ext cx="2299989" cy="369332"/>
          </a:xfrm>
          <a:prstGeom prst="rect">
            <a:avLst/>
          </a:prstGeom>
          <a:noFill/>
        </p:spPr>
        <p:txBody>
          <a:bodyPr wrap="none" rtlCol="0">
            <a:spAutoFit/>
          </a:bodyPr>
          <a:lstStyle/>
          <a:p>
            <a:r>
              <a:rPr lang="en-US" dirty="0" smtClean="0"/>
              <a:t>(Rausch &amp; </a:t>
            </a:r>
            <a:r>
              <a:rPr lang="en-US" dirty="0" err="1" smtClean="0"/>
              <a:t>Skiba</a:t>
            </a:r>
            <a:r>
              <a:rPr lang="en-US" dirty="0" smtClean="0"/>
              <a:t>, 2004)</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Zero Tolerance</a:t>
            </a:r>
            <a:endParaRPr lang="en-US" dirty="0"/>
          </a:p>
        </p:txBody>
      </p:sp>
      <p:pic>
        <p:nvPicPr>
          <p:cNvPr id="31746" name="Picture 2" descr="http://shamrachronicles.com/wpshamra/wp-content/uploads/2012/02/zero-tolerance.jpg"/>
          <p:cNvPicPr>
            <a:picLocks noChangeAspect="1" noChangeArrowheads="1"/>
          </p:cNvPicPr>
          <p:nvPr/>
        </p:nvPicPr>
        <p:blipFill>
          <a:blip r:embed="rId2" cstate="print"/>
          <a:srcRect/>
          <a:stretch>
            <a:fillRect/>
          </a:stretch>
        </p:blipFill>
        <p:spPr bwMode="auto">
          <a:xfrm>
            <a:off x="6019800" y="1828800"/>
            <a:ext cx="2657475" cy="3248025"/>
          </a:xfrm>
          <a:prstGeom prst="rect">
            <a:avLst/>
          </a:prstGeom>
          <a:noFill/>
        </p:spPr>
      </p:pic>
      <p:sp>
        <p:nvSpPr>
          <p:cNvPr id="6" name="TextBox 5"/>
          <p:cNvSpPr txBox="1"/>
          <p:nvPr/>
        </p:nvSpPr>
        <p:spPr>
          <a:xfrm>
            <a:off x="1828800" y="1828800"/>
            <a:ext cx="3581400" cy="3693319"/>
          </a:xfrm>
          <a:prstGeom prst="rect">
            <a:avLst/>
          </a:prstGeom>
          <a:noFill/>
        </p:spPr>
        <p:txBody>
          <a:bodyPr wrap="square" rtlCol="0">
            <a:spAutoFit/>
          </a:bodyPr>
          <a:lstStyle/>
          <a:p>
            <a:r>
              <a:rPr lang="en-US" sz="2400" dirty="0" smtClean="0"/>
              <a:t>“In districts that reported expulsions under zero-tolerance policies, Hispanic and African-American students represent </a:t>
            </a:r>
            <a:r>
              <a:rPr lang="en-US" sz="2400" u="sng" dirty="0" smtClean="0"/>
              <a:t>45% of the student body</a:t>
            </a:r>
            <a:r>
              <a:rPr lang="en-US" sz="2400" dirty="0" smtClean="0"/>
              <a:t>, but </a:t>
            </a:r>
            <a:r>
              <a:rPr lang="en-US" sz="2400" u="sng" dirty="0" smtClean="0"/>
              <a:t>56% of the students expelled under such policies</a:t>
            </a:r>
            <a:r>
              <a:rPr lang="en-US" sz="2400" dirty="0" smtClean="0"/>
              <a:t>” (CRDC, 2012).</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8077200" cy="1371600"/>
          </a:xfrm>
        </p:spPr>
        <p:txBody>
          <a:bodyPr>
            <a:normAutofit fontScale="90000"/>
          </a:bodyPr>
          <a:lstStyle/>
          <a:p>
            <a:r>
              <a:rPr lang="en-US" dirty="0" smtClean="0"/>
              <a:t>Disciplinary Disproportionality: </a:t>
            </a:r>
            <a:br>
              <a:rPr lang="en-US" dirty="0" smtClean="0"/>
            </a:br>
            <a:r>
              <a:rPr lang="en-US" dirty="0" smtClean="0"/>
              <a:t>Is Racism Still a factor?</a:t>
            </a:r>
            <a:endParaRPr lang="en-US" dirty="0"/>
          </a:p>
        </p:txBody>
      </p:sp>
      <p:sp>
        <p:nvSpPr>
          <p:cNvPr id="3" name="Content Placeholder 2"/>
          <p:cNvSpPr>
            <a:spLocks noGrp="1"/>
          </p:cNvSpPr>
          <p:nvPr>
            <p:ph idx="1"/>
          </p:nvPr>
        </p:nvSpPr>
        <p:spPr>
          <a:xfrm>
            <a:off x="990600" y="1600200"/>
            <a:ext cx="7696200" cy="4800600"/>
          </a:xfrm>
        </p:spPr>
        <p:txBody>
          <a:bodyPr>
            <a:normAutofit/>
          </a:bodyPr>
          <a:lstStyle/>
          <a:p>
            <a:r>
              <a:rPr lang="en-US" dirty="0" smtClean="0"/>
              <a:t>State sponsored racism: 355 years</a:t>
            </a:r>
          </a:p>
          <a:p>
            <a:r>
              <a:rPr lang="en-US" dirty="0" smtClean="0"/>
              <a:t>Since the end of state sponsored racism: 59 since Brown or 49 since CRA.</a:t>
            </a:r>
          </a:p>
          <a:p>
            <a:pPr lvl="2"/>
            <a:r>
              <a:rPr lang="en-US" i="1" dirty="0" smtClean="0"/>
              <a:t>Russ </a:t>
            </a:r>
            <a:r>
              <a:rPr lang="en-US" i="1" dirty="0" err="1" smtClean="0"/>
              <a:t>Skiba</a:t>
            </a:r>
            <a:r>
              <a:rPr lang="en-US" i="1" dirty="0" smtClean="0"/>
              <a:t>: Race is not neutral</a:t>
            </a:r>
          </a:p>
          <a:p>
            <a:r>
              <a:rPr lang="en-US" i="1" dirty="0" smtClean="0"/>
              <a:t>“Why would we assume there would not be culturally influenced practices in our educational systems?” </a:t>
            </a:r>
            <a:r>
              <a:rPr lang="en-US" sz="2000" i="1" dirty="0" smtClean="0"/>
              <a:t>Russ </a:t>
            </a:r>
            <a:r>
              <a:rPr lang="en-US" sz="2000" i="1" dirty="0" err="1" smtClean="0"/>
              <a:t>Skiba</a:t>
            </a:r>
            <a:endParaRPr lang="en-US" sz="2000" i="1" dirty="0" smtClean="0"/>
          </a:p>
          <a:p>
            <a:endParaRPr lang="en-US" i="1" dirty="0" smtClean="0"/>
          </a:p>
          <a:p>
            <a:r>
              <a:rPr lang="en-US" i="1" dirty="0" smtClean="0"/>
              <a:t>Does the end of state sponsored racism mean an end to racism?</a:t>
            </a:r>
          </a:p>
          <a:p>
            <a:endParaRPr 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afrocosmopolitan.com/wp-content/uploads/2012/01/Unfair.jpg"/>
          <p:cNvPicPr>
            <a:picLocks noChangeAspect="1" noChangeArrowheads="1"/>
          </p:cNvPicPr>
          <p:nvPr/>
        </p:nvPicPr>
        <p:blipFill>
          <a:blip r:embed="rId2" cstate="print"/>
          <a:srcRect/>
          <a:stretch>
            <a:fillRect/>
          </a:stretch>
        </p:blipFill>
        <p:spPr bwMode="auto">
          <a:xfrm>
            <a:off x="1676400" y="2057400"/>
            <a:ext cx="6191250" cy="2838450"/>
          </a:xfrm>
          <a:prstGeom prst="rect">
            <a:avLst/>
          </a:prstGeom>
          <a:noFill/>
        </p:spPr>
      </p:pic>
      <p:sp>
        <p:nvSpPr>
          <p:cNvPr id="4" name="TextBox 3"/>
          <p:cNvSpPr txBox="1"/>
          <p:nvPr/>
        </p:nvSpPr>
        <p:spPr>
          <a:xfrm>
            <a:off x="1905000" y="5334000"/>
            <a:ext cx="6242735" cy="369332"/>
          </a:xfrm>
          <a:prstGeom prst="rect">
            <a:avLst/>
          </a:prstGeom>
          <a:noFill/>
        </p:spPr>
        <p:txBody>
          <a:bodyPr wrap="none" rtlCol="0">
            <a:spAutoFit/>
          </a:bodyPr>
          <a:lstStyle/>
          <a:p>
            <a:r>
              <a:rPr lang="en-US" dirty="0" smtClean="0"/>
              <a:t>http://www.youtube.com/watch?v=ebxvzz6w8BI&amp;feature=related</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Color-blind Racism</a:t>
            </a:r>
            <a:endParaRPr lang="en-US" dirty="0"/>
          </a:p>
        </p:txBody>
      </p:sp>
      <p:sp>
        <p:nvSpPr>
          <p:cNvPr id="3" name="Content Placeholder 2"/>
          <p:cNvSpPr>
            <a:spLocks noGrp="1"/>
          </p:cNvSpPr>
          <p:nvPr>
            <p:ph idx="1"/>
          </p:nvPr>
        </p:nvSpPr>
        <p:spPr/>
        <p:txBody>
          <a:bodyPr>
            <a:normAutofit fontScale="92500"/>
          </a:bodyPr>
          <a:lstStyle/>
          <a:p>
            <a:r>
              <a:rPr lang="en-US" b="0" i="1" dirty="0" smtClean="0"/>
              <a:t>Racism Without Racists</a:t>
            </a:r>
            <a:r>
              <a:rPr lang="en-US" b="0" dirty="0" smtClean="0"/>
              <a:t> (2006), Eduardo Bonilla-Silva presented qualitative research on the new face of racism, color-blind racism. </a:t>
            </a:r>
          </a:p>
          <a:p>
            <a:r>
              <a:rPr lang="en-US" b="0" dirty="0" smtClean="0"/>
              <a:t>“practices that are subtle, institutional, and apparently nonracial” (Bonilla-Silva, 2006, p. 3). </a:t>
            </a:r>
          </a:p>
          <a:p>
            <a:r>
              <a:rPr lang="en-US" b="0" dirty="0" smtClean="0"/>
              <a:t>“racial norms disallow the open expression of racial views, [and as a result] whites have developed a concealed way of voicing them” (Bonilla-Silva, 2006, p. 57). </a:t>
            </a:r>
          </a:p>
          <a:p>
            <a:r>
              <a:rPr lang="en-US" b="0" dirty="0" smtClean="0"/>
              <a:t>While avoiding overt verbal expressions of racism, white participants none-the-less conveyed </a:t>
            </a:r>
            <a:r>
              <a:rPr lang="en-US" b="0" dirty="0" err="1" smtClean="0"/>
              <a:t>racialized</a:t>
            </a:r>
            <a:r>
              <a:rPr lang="en-US" b="0" dirty="0" smtClean="0"/>
              <a:t> ideology in a “very careful, indirect, hesitant” and “coded language” (Bonilla-Silva, 2006, p. 55). </a:t>
            </a:r>
          </a:p>
          <a:p>
            <a:r>
              <a:rPr lang="en-US" dirty="0" smtClean="0"/>
              <a:t>Recognition of this change in the language and expression of racism is critical for our efforts to continue to name it as racism.</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34818" name="Picture 2" descr="http://rlv.zcache.com/completely_color_blind_poster-r0e065da7e2744167852695b677cf97cb_aijkb_400.jpg"/>
          <p:cNvPicPr>
            <a:picLocks noChangeAspect="1" noChangeArrowheads="1"/>
          </p:cNvPicPr>
          <p:nvPr/>
        </p:nvPicPr>
        <p:blipFill>
          <a:blip r:embed="rId2" cstate="print"/>
          <a:srcRect/>
          <a:stretch>
            <a:fillRect/>
          </a:stretch>
        </p:blipFill>
        <p:spPr bwMode="auto">
          <a:xfrm>
            <a:off x="0" y="-304800"/>
            <a:ext cx="8991600" cy="7162800"/>
          </a:xfrm>
          <a:prstGeom prst="rect">
            <a:avLst/>
          </a:prstGeom>
          <a:noFill/>
        </p:spPr>
      </p:pic>
      <p:sp>
        <p:nvSpPr>
          <p:cNvPr id="6" name="Rounded Rectangular Callout 5"/>
          <p:cNvSpPr/>
          <p:nvPr/>
        </p:nvSpPr>
        <p:spPr>
          <a:xfrm>
            <a:off x="1219200" y="990600"/>
            <a:ext cx="1143000" cy="1447800"/>
          </a:xfrm>
          <a:prstGeom prst="wedgeRoundRectCallout">
            <a:avLst>
              <a:gd name="adj1" fmla="val -63149"/>
              <a:gd name="adj2" fmla="val 3072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I don’t see skin color. </a:t>
            </a:r>
          </a:p>
          <a:p>
            <a:pPr algn="ctr"/>
            <a:r>
              <a:rPr lang="en-US" sz="1400" dirty="0" smtClean="0"/>
              <a:t>I am completely color blind. </a:t>
            </a:r>
            <a:endParaRPr lang="en-US" sz="1400" dirty="0"/>
          </a:p>
        </p:txBody>
      </p:sp>
      <p:sp>
        <p:nvSpPr>
          <p:cNvPr id="7" name="Rounded Rectangular Callout 6"/>
          <p:cNvSpPr/>
          <p:nvPr/>
        </p:nvSpPr>
        <p:spPr>
          <a:xfrm>
            <a:off x="2362200" y="914400"/>
            <a:ext cx="1066800" cy="1524000"/>
          </a:xfrm>
          <a:prstGeom prst="wedgeRoundRectCallout">
            <a:avLst>
              <a:gd name="adj1" fmla="val 68031"/>
              <a:gd name="adj2" fmla="val 3670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For instance, I don’t see that the man next to me is Black.</a:t>
            </a:r>
            <a:endParaRPr lang="en-US" sz="1400" dirty="0"/>
          </a:p>
        </p:txBody>
      </p:sp>
      <p:sp>
        <p:nvSpPr>
          <p:cNvPr id="8" name="Rounded Rectangular Callout 7"/>
          <p:cNvSpPr/>
          <p:nvPr/>
        </p:nvSpPr>
        <p:spPr>
          <a:xfrm>
            <a:off x="5562600" y="1371600"/>
            <a:ext cx="838200" cy="1219200"/>
          </a:xfrm>
          <a:prstGeom prst="wedgeRoundRectCallout">
            <a:avLst>
              <a:gd name="adj1" fmla="val 75799"/>
              <a:gd name="adj2" fmla="val 2061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No, sir. I don’t see it. </a:t>
            </a:r>
            <a:endParaRPr lang="en-US" sz="1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Color-blind Racism and Power</a:t>
            </a:r>
            <a:endParaRPr lang="en-US" dirty="0"/>
          </a:p>
        </p:txBody>
      </p:sp>
      <p:sp>
        <p:nvSpPr>
          <p:cNvPr id="3" name="Content Placeholder 2"/>
          <p:cNvSpPr>
            <a:spLocks noGrp="1"/>
          </p:cNvSpPr>
          <p:nvPr>
            <p:ph idx="1"/>
          </p:nvPr>
        </p:nvSpPr>
        <p:spPr/>
        <p:txBody>
          <a:bodyPr>
            <a:normAutofit/>
          </a:bodyPr>
          <a:lstStyle/>
          <a:p>
            <a:r>
              <a:rPr lang="en-US" dirty="0" smtClean="0"/>
              <a:t>Patricia Hill-Collins asserts </a:t>
            </a:r>
            <a:r>
              <a:rPr lang="en-US" b="1" dirty="0" smtClean="0"/>
              <a:t>“racism is a system of power with four domains” </a:t>
            </a:r>
            <a:r>
              <a:rPr lang="en-US" dirty="0" smtClean="0"/>
              <a:t>which are: structural, disciplinary, cultural, and interpersonal (Hill-Collins, 2009, p. 53). </a:t>
            </a:r>
          </a:p>
          <a:p>
            <a:r>
              <a:rPr lang="en-US" dirty="0" smtClean="0"/>
              <a:t>Racism is “</a:t>
            </a:r>
            <a:r>
              <a:rPr lang="en-US" u="sng" dirty="0" smtClean="0"/>
              <a:t>produced and resisted </a:t>
            </a:r>
            <a:r>
              <a:rPr lang="en-US" dirty="0" smtClean="0"/>
              <a:t>within each domain of power as well as across all four domains” (Hill-Collins, 2009, p. 55).  </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4 Domains of Power </a:t>
            </a:r>
            <a:r>
              <a:rPr lang="en-US" sz="2200" dirty="0" smtClean="0"/>
              <a:t>(Hill-Collins, 2009)</a:t>
            </a:r>
            <a:endParaRPr lang="en-US" sz="2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75868047"/>
              </p:ext>
            </p:extLst>
          </p:nvPr>
        </p:nvGraphicFramePr>
        <p:xfrm>
          <a:off x="914400" y="1905000"/>
          <a:ext cx="66294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457200" y="1752600"/>
            <a:ext cx="2133600" cy="1477328"/>
          </a:xfrm>
          <a:prstGeom prst="rect">
            <a:avLst/>
          </a:prstGeom>
          <a:noFill/>
        </p:spPr>
        <p:txBody>
          <a:bodyPr wrap="square" rtlCol="0">
            <a:spAutoFit/>
          </a:bodyPr>
          <a:lstStyle/>
          <a:p>
            <a:r>
              <a:rPr lang="en-US" dirty="0" smtClean="0"/>
              <a:t>“how racism as a system of power is set up,” and “organized” through “social institutions”</a:t>
            </a:r>
            <a:endParaRPr lang="en-US" dirty="0"/>
          </a:p>
        </p:txBody>
      </p:sp>
      <p:sp>
        <p:nvSpPr>
          <p:cNvPr id="7" name="TextBox 6"/>
          <p:cNvSpPr txBox="1"/>
          <p:nvPr/>
        </p:nvSpPr>
        <p:spPr>
          <a:xfrm>
            <a:off x="6172200" y="1198602"/>
            <a:ext cx="2286000" cy="2585323"/>
          </a:xfrm>
          <a:prstGeom prst="rect">
            <a:avLst/>
          </a:prstGeom>
          <a:noFill/>
        </p:spPr>
        <p:txBody>
          <a:bodyPr wrap="square" rtlCol="0">
            <a:spAutoFit/>
          </a:bodyPr>
          <a:lstStyle/>
          <a:p>
            <a:r>
              <a:rPr lang="en-US" dirty="0" smtClean="0"/>
              <a:t>“use the rules and regulations of everyday life to uphold the racial hierarchy or to challenge it” and is organized through “bureaucracies” and rely on “surveillance”</a:t>
            </a:r>
            <a:endParaRPr lang="en-US" dirty="0"/>
          </a:p>
        </p:txBody>
      </p:sp>
      <p:sp>
        <p:nvSpPr>
          <p:cNvPr id="8" name="TextBox 7"/>
          <p:cNvSpPr txBox="1"/>
          <p:nvPr/>
        </p:nvSpPr>
        <p:spPr>
          <a:xfrm>
            <a:off x="228600" y="4343399"/>
            <a:ext cx="2362200" cy="2031325"/>
          </a:xfrm>
          <a:prstGeom prst="rect">
            <a:avLst/>
          </a:prstGeom>
          <a:noFill/>
        </p:spPr>
        <p:txBody>
          <a:bodyPr wrap="square" rtlCol="0">
            <a:spAutoFit/>
          </a:bodyPr>
          <a:lstStyle/>
          <a:p>
            <a:r>
              <a:rPr lang="en-US" dirty="0" smtClean="0"/>
              <a:t>“manufactures the ideas that justify racial hierarchy” by “constructing representations, ideas, and stories about race and racism”</a:t>
            </a:r>
            <a:endParaRPr lang="en-US" dirty="0"/>
          </a:p>
        </p:txBody>
      </p:sp>
      <p:sp>
        <p:nvSpPr>
          <p:cNvPr id="9" name="TextBox 8"/>
          <p:cNvSpPr txBox="1"/>
          <p:nvPr/>
        </p:nvSpPr>
        <p:spPr>
          <a:xfrm>
            <a:off x="6143625" y="4124325"/>
            <a:ext cx="2438400" cy="2862322"/>
          </a:xfrm>
          <a:prstGeom prst="rect">
            <a:avLst/>
          </a:prstGeom>
          <a:noFill/>
        </p:spPr>
        <p:txBody>
          <a:bodyPr wrap="square" rtlCol="0">
            <a:spAutoFit/>
          </a:bodyPr>
          <a:lstStyle/>
          <a:p>
            <a:r>
              <a:rPr lang="en-US" dirty="0" smtClean="0"/>
              <a:t>“shapes race relations among individuals in everyday life” whereby during “ordinary social interactions” individuals “accept and/or resist racial inequality” in their lives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98080" cy="1143000"/>
          </a:xfrm>
        </p:spPr>
        <p:txBody>
          <a:bodyPr>
            <a:normAutofit fontScale="90000"/>
          </a:bodyPr>
          <a:lstStyle/>
          <a:p>
            <a:r>
              <a:rPr lang="en-US" dirty="0" smtClean="0"/>
              <a:t>Proposed Model for Examining DD</a:t>
            </a:r>
            <a:endParaRPr lang="en-US" sz="2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42094958"/>
              </p:ext>
            </p:extLst>
          </p:nvPr>
        </p:nvGraphicFramePr>
        <p:xfrm>
          <a:off x="609600" y="1440774"/>
          <a:ext cx="70231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52400" y="1713130"/>
            <a:ext cx="2133600" cy="923330"/>
          </a:xfrm>
          <a:prstGeom prst="rect">
            <a:avLst/>
          </a:prstGeom>
          <a:noFill/>
        </p:spPr>
        <p:txBody>
          <a:bodyPr wrap="square" rtlCol="0">
            <a:spAutoFit/>
          </a:bodyPr>
          <a:lstStyle/>
          <a:p>
            <a:r>
              <a:rPr lang="en-US" dirty="0" smtClean="0"/>
              <a:t>What policies and procedures impact DD? How so?</a:t>
            </a:r>
            <a:endParaRPr lang="en-US" dirty="0"/>
          </a:p>
        </p:txBody>
      </p:sp>
      <p:sp>
        <p:nvSpPr>
          <p:cNvPr id="7" name="TextBox 6"/>
          <p:cNvSpPr txBox="1"/>
          <p:nvPr/>
        </p:nvSpPr>
        <p:spPr>
          <a:xfrm>
            <a:off x="6524624" y="1066800"/>
            <a:ext cx="1857375" cy="3139321"/>
          </a:xfrm>
          <a:prstGeom prst="rect">
            <a:avLst/>
          </a:prstGeom>
          <a:noFill/>
        </p:spPr>
        <p:txBody>
          <a:bodyPr wrap="square" rtlCol="0">
            <a:spAutoFit/>
          </a:bodyPr>
          <a:lstStyle/>
          <a:p>
            <a:r>
              <a:rPr lang="en-US" dirty="0" smtClean="0"/>
              <a:t>What does our disciplinary data tell us about DD? What behaviors are most involved? How are our disciplinary expectations impacted by race and culture?</a:t>
            </a:r>
            <a:endParaRPr lang="en-US" dirty="0"/>
          </a:p>
        </p:txBody>
      </p:sp>
      <p:sp>
        <p:nvSpPr>
          <p:cNvPr id="8" name="TextBox 7"/>
          <p:cNvSpPr txBox="1"/>
          <p:nvPr/>
        </p:nvSpPr>
        <p:spPr>
          <a:xfrm>
            <a:off x="152400" y="4114800"/>
            <a:ext cx="2133600" cy="1754326"/>
          </a:xfrm>
          <a:prstGeom prst="rect">
            <a:avLst/>
          </a:prstGeom>
          <a:noFill/>
        </p:spPr>
        <p:txBody>
          <a:bodyPr wrap="square" rtlCol="0">
            <a:spAutoFit/>
          </a:bodyPr>
          <a:lstStyle/>
          <a:p>
            <a:r>
              <a:rPr lang="en-US" dirty="0" smtClean="0"/>
              <a:t>What are the unspoken beliefs held by staff about our students based upon race and culture?</a:t>
            </a:r>
            <a:endParaRPr lang="en-US" dirty="0"/>
          </a:p>
        </p:txBody>
      </p:sp>
      <p:sp>
        <p:nvSpPr>
          <p:cNvPr id="9" name="TextBox 8"/>
          <p:cNvSpPr txBox="1"/>
          <p:nvPr/>
        </p:nvSpPr>
        <p:spPr>
          <a:xfrm>
            <a:off x="6553200" y="4487048"/>
            <a:ext cx="1676400" cy="1754326"/>
          </a:xfrm>
          <a:prstGeom prst="rect">
            <a:avLst/>
          </a:prstGeom>
          <a:noFill/>
        </p:spPr>
        <p:txBody>
          <a:bodyPr wrap="square" rtlCol="0">
            <a:spAutoFit/>
          </a:bodyPr>
          <a:lstStyle/>
          <a:p>
            <a:r>
              <a:rPr lang="en-US" dirty="0" smtClean="0"/>
              <a:t>What do we know about relationships between individuals of different races?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Grounding this Presentation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Social Construction- </a:t>
            </a:r>
          </a:p>
          <a:p>
            <a:pPr lvl="1"/>
            <a:r>
              <a:rPr lang="en-US" dirty="0" smtClean="0"/>
              <a:t>“patterns of mutual expectations”</a:t>
            </a:r>
          </a:p>
          <a:p>
            <a:pPr lvl="1"/>
            <a:r>
              <a:rPr lang="en-US" dirty="0" smtClean="0"/>
              <a:t>“The social world is constructed- meanings are made, definitions produced and interpretations propounded” (Clarke &amp; </a:t>
            </a:r>
            <a:r>
              <a:rPr lang="en-US" dirty="0" err="1" smtClean="0"/>
              <a:t>Saraga</a:t>
            </a:r>
            <a:r>
              <a:rPr lang="en-US" dirty="0" smtClean="0"/>
              <a:t>, 2001)</a:t>
            </a:r>
          </a:p>
          <a:p>
            <a:r>
              <a:rPr lang="en-US" dirty="0" smtClean="0"/>
              <a:t>Race-</a:t>
            </a:r>
          </a:p>
          <a:p>
            <a:pPr lvl="1"/>
            <a:r>
              <a:rPr lang="en-US" dirty="0" smtClean="0"/>
              <a:t>“signifies and symbolizes social conflicts and interests by referring to different types of human bodies” (Omi and </a:t>
            </a:r>
            <a:r>
              <a:rPr lang="en-US" dirty="0" err="1" smtClean="0"/>
              <a:t>Winant</a:t>
            </a:r>
            <a:r>
              <a:rPr lang="en-US" dirty="0" smtClean="0"/>
              <a:t>, 1994)</a:t>
            </a:r>
          </a:p>
          <a:p>
            <a:pPr lvl="1"/>
            <a:r>
              <a:rPr lang="en-US" dirty="0" smtClean="0"/>
              <a:t>The way power is organized on the basis of skin color.</a:t>
            </a:r>
          </a:p>
          <a:p>
            <a:r>
              <a:rPr lang="en-US" dirty="0" smtClean="0"/>
              <a:t>Power-</a:t>
            </a:r>
          </a:p>
          <a:p>
            <a:pPr lvl="1"/>
            <a:r>
              <a:rPr lang="en-US" dirty="0" smtClean="0"/>
              <a:t>“action on the action of others” (Foucault as cited in Flynn, 2005)</a:t>
            </a:r>
          </a:p>
          <a:p>
            <a:pPr lvl="1"/>
            <a:r>
              <a:rPr lang="en-US" dirty="0" smtClean="0"/>
              <a:t>Individuals do not “precede” it; “they are produced by it” (Ransom, 1997).</a:t>
            </a:r>
          </a:p>
          <a:p>
            <a:endParaRPr lang="en-US" dirty="0" smtClean="0"/>
          </a:p>
          <a:p>
            <a:r>
              <a:rPr lang="en-US" dirty="0" smtClean="0"/>
              <a:t>Black or African American? White or Caucasian?</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Disciplinary Disproportionality And The Organization of Power</a:t>
            </a:r>
            <a:endParaRPr lang="en-US" sz="4000"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4668950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458200" cy="1143000"/>
          </a:xfrm>
        </p:spPr>
        <p:txBody>
          <a:bodyPr>
            <a:noAutofit/>
          </a:bodyPr>
          <a:lstStyle/>
          <a:p>
            <a:r>
              <a:rPr lang="en-US" sz="3200" dirty="0" smtClean="0"/>
              <a:t>Disciplinary Disproportionality and the Organization of Power</a:t>
            </a:r>
            <a:endParaRPr lang="en-US" sz="3200" dirty="0"/>
          </a:p>
        </p:txBody>
      </p:sp>
      <p:sp>
        <p:nvSpPr>
          <p:cNvPr id="3" name="Content Placeholder 2"/>
          <p:cNvSpPr>
            <a:spLocks noGrp="1"/>
          </p:cNvSpPr>
          <p:nvPr>
            <p:ph idx="1"/>
          </p:nvPr>
        </p:nvSpPr>
        <p:spPr>
          <a:xfrm>
            <a:off x="457200" y="1447800"/>
            <a:ext cx="8229600" cy="4572000"/>
          </a:xfrm>
        </p:spPr>
        <p:txBody>
          <a:bodyPr>
            <a:normAutofit fontScale="92500" lnSpcReduction="10000"/>
          </a:bodyPr>
          <a:lstStyle/>
          <a:p>
            <a:r>
              <a:rPr lang="en-US" sz="3900" dirty="0" smtClean="0"/>
              <a:t>One middle school</a:t>
            </a:r>
          </a:p>
          <a:p>
            <a:pPr lvl="1">
              <a:buClr>
                <a:schemeClr val="tx2"/>
              </a:buClr>
            </a:pPr>
            <a:r>
              <a:rPr lang="en-US" dirty="0" smtClean="0"/>
              <a:t>Students: 63% White, 21% Black/African Am., 10% Hispanic, 5% Multi-racial, and 2% Other</a:t>
            </a:r>
          </a:p>
          <a:p>
            <a:pPr lvl="1">
              <a:buClr>
                <a:schemeClr val="tx2"/>
              </a:buClr>
            </a:pPr>
            <a:r>
              <a:rPr lang="en-US" dirty="0" smtClean="0"/>
              <a:t>Staff: 89% White and 11% Black/African Am. (72% female)</a:t>
            </a:r>
          </a:p>
          <a:p>
            <a:pPr lvl="1">
              <a:buClr>
                <a:schemeClr val="tx2"/>
              </a:buClr>
            </a:pPr>
            <a:r>
              <a:rPr lang="en-US" dirty="0" smtClean="0"/>
              <a:t>Teachers only: 93% White, 7% Black/African Am. (70% female)</a:t>
            </a:r>
          </a:p>
          <a:p>
            <a:r>
              <a:rPr lang="en-US" sz="3900" dirty="0" smtClean="0"/>
              <a:t>Methods: </a:t>
            </a:r>
          </a:p>
          <a:p>
            <a:pPr lvl="1">
              <a:buClr>
                <a:schemeClr val="tx2"/>
              </a:buClr>
            </a:pPr>
            <a:r>
              <a:rPr lang="en-US" dirty="0" smtClean="0"/>
              <a:t>Comprehensive disciplinary data analysis</a:t>
            </a:r>
          </a:p>
          <a:p>
            <a:pPr lvl="1">
              <a:buClr>
                <a:schemeClr val="tx2"/>
              </a:buClr>
            </a:pPr>
            <a:r>
              <a:rPr lang="en-US" dirty="0" smtClean="0"/>
              <a:t>Disciplinary policy crosswalk</a:t>
            </a:r>
          </a:p>
          <a:p>
            <a:pPr lvl="1">
              <a:buClr>
                <a:schemeClr val="tx2"/>
              </a:buClr>
            </a:pPr>
            <a:r>
              <a:rPr lang="en-US" dirty="0" smtClean="0"/>
              <a:t>Whole-school staff survey*</a:t>
            </a:r>
          </a:p>
          <a:p>
            <a:pPr lvl="1">
              <a:buClr>
                <a:schemeClr val="tx2"/>
              </a:buClr>
            </a:pPr>
            <a:r>
              <a:rPr lang="en-US" dirty="0" smtClean="0"/>
              <a:t>7 staff member interviews</a:t>
            </a:r>
          </a:p>
          <a:p>
            <a:pPr lvl="1">
              <a:buNone/>
            </a:pPr>
            <a:endParaRPr lang="en-US" dirty="0"/>
          </a:p>
          <a:p>
            <a:pPr lvl="1">
              <a:buNone/>
            </a:pPr>
            <a:r>
              <a:rPr lang="en-US" dirty="0" smtClean="0"/>
              <a:t>*staff members were asked to offer responses about the whole school</a:t>
            </a:r>
            <a:endParaRPr lang="en-US" dirty="0"/>
          </a:p>
        </p:txBody>
      </p:sp>
    </p:spTree>
    <p:extLst>
      <p:ext uri="{BB962C8B-B14F-4D97-AF65-F5344CB8AC3E}">
        <p14:creationId xmlns:p14="http://schemas.microsoft.com/office/powerpoint/2010/main" val="38384937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12480" cy="1143000"/>
          </a:xfrm>
        </p:spPr>
        <p:txBody>
          <a:bodyPr>
            <a:noAutofit/>
          </a:bodyPr>
          <a:lstStyle/>
          <a:p>
            <a:pPr algn="ctr"/>
            <a:r>
              <a:rPr lang="en-US" sz="3200" dirty="0" smtClean="0"/>
              <a:t>Proposed Model for Examining Disciplinary Disproportionality</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06576009"/>
              </p:ext>
            </p:extLst>
          </p:nvPr>
        </p:nvGraphicFramePr>
        <p:xfrm>
          <a:off x="685800" y="1665506"/>
          <a:ext cx="70231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304800" y="1676400"/>
            <a:ext cx="2133600" cy="923330"/>
          </a:xfrm>
          <a:prstGeom prst="rect">
            <a:avLst/>
          </a:prstGeom>
          <a:noFill/>
        </p:spPr>
        <p:txBody>
          <a:bodyPr wrap="square" rtlCol="0">
            <a:spAutoFit/>
          </a:bodyPr>
          <a:lstStyle/>
          <a:p>
            <a:r>
              <a:rPr lang="en-US" dirty="0" smtClean="0"/>
              <a:t>Disciplinary policies and procedures</a:t>
            </a:r>
          </a:p>
          <a:p>
            <a:endParaRPr lang="en-US" dirty="0"/>
          </a:p>
        </p:txBody>
      </p:sp>
      <p:sp>
        <p:nvSpPr>
          <p:cNvPr id="7" name="TextBox 6"/>
          <p:cNvSpPr txBox="1"/>
          <p:nvPr/>
        </p:nvSpPr>
        <p:spPr>
          <a:xfrm>
            <a:off x="6324600" y="1537899"/>
            <a:ext cx="2209800" cy="1200329"/>
          </a:xfrm>
          <a:prstGeom prst="rect">
            <a:avLst/>
          </a:prstGeom>
          <a:noFill/>
        </p:spPr>
        <p:txBody>
          <a:bodyPr wrap="square" rtlCol="0">
            <a:spAutoFit/>
          </a:bodyPr>
          <a:lstStyle/>
          <a:p>
            <a:r>
              <a:rPr lang="en-US" dirty="0" smtClean="0"/>
              <a:t>Disciplinary practices, expectations, behaviors, and events/outcomes</a:t>
            </a:r>
            <a:endParaRPr lang="en-US" dirty="0"/>
          </a:p>
        </p:txBody>
      </p:sp>
      <p:sp>
        <p:nvSpPr>
          <p:cNvPr id="8" name="TextBox 7"/>
          <p:cNvSpPr txBox="1"/>
          <p:nvPr/>
        </p:nvSpPr>
        <p:spPr>
          <a:xfrm>
            <a:off x="304800" y="4953000"/>
            <a:ext cx="2133600" cy="646331"/>
          </a:xfrm>
          <a:prstGeom prst="rect">
            <a:avLst/>
          </a:prstGeom>
          <a:noFill/>
        </p:spPr>
        <p:txBody>
          <a:bodyPr wrap="square" rtlCol="0">
            <a:spAutoFit/>
          </a:bodyPr>
          <a:lstStyle/>
          <a:p>
            <a:r>
              <a:rPr lang="en-US" dirty="0" smtClean="0"/>
              <a:t>Cultural beliefs and perceptions</a:t>
            </a:r>
            <a:endParaRPr lang="en-US" dirty="0"/>
          </a:p>
        </p:txBody>
      </p:sp>
      <p:sp>
        <p:nvSpPr>
          <p:cNvPr id="9" name="TextBox 8"/>
          <p:cNvSpPr txBox="1"/>
          <p:nvPr/>
        </p:nvSpPr>
        <p:spPr>
          <a:xfrm>
            <a:off x="6438900" y="4724400"/>
            <a:ext cx="1981200" cy="1477328"/>
          </a:xfrm>
          <a:prstGeom prst="rect">
            <a:avLst/>
          </a:prstGeom>
          <a:noFill/>
        </p:spPr>
        <p:txBody>
          <a:bodyPr wrap="square" rtlCol="0">
            <a:spAutoFit/>
          </a:bodyPr>
          <a:lstStyle/>
          <a:p>
            <a:r>
              <a:rPr lang="en-US" dirty="0" smtClean="0"/>
              <a:t>Perceptions of the relationships between staff members and students</a:t>
            </a:r>
            <a:endParaRPr lang="en-US" dirty="0"/>
          </a:p>
        </p:txBody>
      </p:sp>
      <p:sp>
        <p:nvSpPr>
          <p:cNvPr id="11" name="TextBox 10"/>
          <p:cNvSpPr txBox="1"/>
          <p:nvPr/>
        </p:nvSpPr>
        <p:spPr>
          <a:xfrm>
            <a:off x="38100" y="3419475"/>
            <a:ext cx="2177199" cy="646331"/>
          </a:xfrm>
          <a:prstGeom prst="rect">
            <a:avLst/>
          </a:prstGeom>
          <a:noFill/>
        </p:spPr>
        <p:txBody>
          <a:bodyPr wrap="none" rtlCol="0">
            <a:spAutoFit/>
          </a:bodyPr>
          <a:lstStyle/>
          <a:p>
            <a:r>
              <a:rPr lang="en-US" i="1" dirty="0" smtClean="0">
                <a:solidFill>
                  <a:srgbClr val="FF0000"/>
                </a:solidFill>
              </a:rPr>
              <a:t>-Discipline Handbook</a:t>
            </a:r>
          </a:p>
          <a:p>
            <a:r>
              <a:rPr lang="en-US" i="1" dirty="0" smtClean="0">
                <a:solidFill>
                  <a:srgbClr val="FF0000"/>
                </a:solidFill>
              </a:rPr>
              <a:t>-Code of Conduct</a:t>
            </a:r>
            <a:endParaRPr lang="en-US" i="1" dirty="0">
              <a:solidFill>
                <a:srgbClr val="FF0000"/>
              </a:solidFill>
            </a:endParaRPr>
          </a:p>
        </p:txBody>
      </p:sp>
      <p:sp>
        <p:nvSpPr>
          <p:cNvPr id="12" name="TextBox 11"/>
          <p:cNvSpPr txBox="1"/>
          <p:nvPr/>
        </p:nvSpPr>
        <p:spPr>
          <a:xfrm>
            <a:off x="3962400" y="6211669"/>
            <a:ext cx="1828800" cy="646331"/>
          </a:xfrm>
          <a:prstGeom prst="rect">
            <a:avLst/>
          </a:prstGeom>
          <a:noFill/>
        </p:spPr>
        <p:txBody>
          <a:bodyPr wrap="square" rtlCol="0">
            <a:spAutoFit/>
          </a:bodyPr>
          <a:lstStyle/>
          <a:p>
            <a:r>
              <a:rPr lang="en-US" i="1" dirty="0" smtClean="0">
                <a:solidFill>
                  <a:srgbClr val="FF0000"/>
                </a:solidFill>
              </a:rPr>
              <a:t>-Staff survey</a:t>
            </a:r>
          </a:p>
          <a:p>
            <a:r>
              <a:rPr lang="en-US" i="1" dirty="0" smtClean="0">
                <a:solidFill>
                  <a:srgbClr val="FF0000"/>
                </a:solidFill>
              </a:rPr>
              <a:t>-Staff interviews</a:t>
            </a:r>
          </a:p>
        </p:txBody>
      </p:sp>
      <p:sp>
        <p:nvSpPr>
          <p:cNvPr id="13" name="TextBox 12"/>
          <p:cNvSpPr txBox="1"/>
          <p:nvPr/>
        </p:nvSpPr>
        <p:spPr>
          <a:xfrm>
            <a:off x="6781800" y="3124200"/>
            <a:ext cx="1524000" cy="1477328"/>
          </a:xfrm>
          <a:prstGeom prst="rect">
            <a:avLst/>
          </a:prstGeom>
          <a:noFill/>
        </p:spPr>
        <p:txBody>
          <a:bodyPr wrap="square" rtlCol="0">
            <a:spAutoFit/>
          </a:bodyPr>
          <a:lstStyle/>
          <a:p>
            <a:r>
              <a:rPr lang="en-US" i="1" dirty="0" smtClean="0">
                <a:solidFill>
                  <a:srgbClr val="FF0000"/>
                </a:solidFill>
              </a:rPr>
              <a:t>-School-wide discipline data (ODR, ISS, OSS, Expulsion)</a:t>
            </a:r>
          </a:p>
          <a:p>
            <a:endParaRPr lang="en-US" dirty="0"/>
          </a:p>
        </p:txBody>
      </p:sp>
    </p:spTree>
    <p:extLst>
      <p:ext uri="{BB962C8B-B14F-4D97-AF65-F5344CB8AC3E}">
        <p14:creationId xmlns:p14="http://schemas.microsoft.com/office/powerpoint/2010/main" val="792304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1" grpId="0"/>
      <p:bldP spid="12" grpId="0"/>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7772400" cy="1143000"/>
          </a:xfrm>
        </p:spPr>
        <p:txBody>
          <a:bodyPr>
            <a:normAutofit/>
          </a:bodyPr>
          <a:lstStyle/>
          <a:p>
            <a:r>
              <a:rPr lang="en-US" sz="4000" dirty="0" smtClean="0"/>
              <a:t>Disciplinary Domain</a:t>
            </a:r>
            <a:endParaRPr lang="en-US" sz="4000" dirty="0"/>
          </a:p>
        </p:txBody>
      </p:sp>
      <p:sp>
        <p:nvSpPr>
          <p:cNvPr id="3" name="Content Placeholder 2"/>
          <p:cNvSpPr>
            <a:spLocks noGrp="1"/>
          </p:cNvSpPr>
          <p:nvPr>
            <p:ph idx="1"/>
          </p:nvPr>
        </p:nvSpPr>
        <p:spPr>
          <a:xfrm>
            <a:off x="457200" y="1143000"/>
            <a:ext cx="8229600" cy="5410200"/>
          </a:xfrm>
        </p:spPr>
        <p:txBody>
          <a:bodyPr>
            <a:normAutofit/>
          </a:bodyPr>
          <a:lstStyle/>
          <a:p>
            <a:r>
              <a:rPr lang="en-US" sz="2400" b="0" dirty="0" smtClean="0"/>
              <a:t>21% (N=127) of the population is Black/African American</a:t>
            </a:r>
          </a:p>
          <a:p>
            <a:r>
              <a:rPr lang="en-US" sz="2400" b="0" dirty="0" smtClean="0"/>
              <a:t> Account for 37% of referrals</a:t>
            </a:r>
          </a:p>
          <a:p>
            <a:r>
              <a:rPr lang="en-US" sz="2400" b="0" dirty="0" smtClean="0"/>
              <a:t>56% referred one or more times (N=71)</a:t>
            </a:r>
          </a:p>
          <a:p>
            <a:r>
              <a:rPr lang="en-US" sz="2400" b="0" dirty="0" smtClean="0"/>
              <a:t>Risk ratio=1.83</a:t>
            </a:r>
          </a:p>
        </p:txBody>
      </p:sp>
      <p:graphicFrame>
        <p:nvGraphicFramePr>
          <p:cNvPr id="4" name="Chart 3"/>
          <p:cNvGraphicFramePr/>
          <p:nvPr>
            <p:extLst>
              <p:ext uri="{D42A27DB-BD31-4B8C-83A1-F6EECF244321}">
                <p14:modId xmlns:p14="http://schemas.microsoft.com/office/powerpoint/2010/main" val="2696943705"/>
              </p:ext>
            </p:extLst>
          </p:nvPr>
        </p:nvGraphicFramePr>
        <p:xfrm>
          <a:off x="304800" y="3200400"/>
          <a:ext cx="4343400" cy="2971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366707011"/>
              </p:ext>
            </p:extLst>
          </p:nvPr>
        </p:nvGraphicFramePr>
        <p:xfrm>
          <a:off x="4648200" y="3124200"/>
          <a:ext cx="4114800" cy="3124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137303" y="6230719"/>
            <a:ext cx="8978122" cy="646331"/>
          </a:xfrm>
          <a:prstGeom prst="rect">
            <a:avLst/>
          </a:prstGeom>
          <a:noFill/>
        </p:spPr>
        <p:txBody>
          <a:bodyPr wrap="square" rtlCol="0">
            <a:spAutoFit/>
          </a:bodyPr>
          <a:lstStyle/>
          <a:p>
            <a:r>
              <a:rPr lang="en-US" b="1" dirty="0" smtClean="0"/>
              <a:t>Specific behaviors:  </a:t>
            </a:r>
            <a:r>
              <a:rPr lang="en-US" dirty="0" smtClean="0"/>
              <a:t>Disruptive, disrespectful language, bus misbehavior, other school defined offense</a:t>
            </a:r>
          </a:p>
          <a:p>
            <a:endParaRPr lang="en-US" dirty="0"/>
          </a:p>
        </p:txBody>
      </p:sp>
    </p:spTree>
    <p:extLst>
      <p:ext uri="{BB962C8B-B14F-4D97-AF65-F5344CB8AC3E}">
        <p14:creationId xmlns:p14="http://schemas.microsoft.com/office/powerpoint/2010/main" val="195370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610600" cy="1143000"/>
          </a:xfrm>
        </p:spPr>
        <p:txBody>
          <a:bodyPr>
            <a:normAutofit fontScale="90000"/>
          </a:bodyPr>
          <a:lstStyle/>
          <a:p>
            <a:r>
              <a:rPr lang="en-US" dirty="0" smtClean="0"/>
              <a:t>Disciplinary Domain</a:t>
            </a:r>
            <a:br>
              <a:rPr lang="en-US" dirty="0" smtClean="0"/>
            </a:br>
            <a:r>
              <a:rPr lang="en-US" sz="2700" dirty="0" smtClean="0"/>
              <a:t>-Staff was presented 2 years of trend data demonstrating overrepresentation.</a:t>
            </a:r>
            <a:endParaRPr lang="en-US" sz="27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65980627"/>
              </p:ext>
            </p:extLst>
          </p:nvPr>
        </p:nvGraphicFramePr>
        <p:xfrm>
          <a:off x="914400" y="1600200"/>
          <a:ext cx="78486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3886200" y="5943600"/>
            <a:ext cx="4268733" cy="1200329"/>
          </a:xfrm>
          <a:prstGeom prst="rect">
            <a:avLst/>
          </a:prstGeom>
          <a:noFill/>
        </p:spPr>
        <p:txBody>
          <a:bodyPr wrap="none" rtlCol="0">
            <a:spAutoFit/>
          </a:bodyPr>
          <a:lstStyle/>
          <a:p>
            <a:r>
              <a:rPr lang="en-US" b="1" dirty="0" smtClean="0"/>
              <a:t>Factors: </a:t>
            </a:r>
          </a:p>
          <a:p>
            <a:r>
              <a:rPr lang="en-US" dirty="0" smtClean="0"/>
              <a:t>Questions about quality and accuracy of the data.</a:t>
            </a:r>
          </a:p>
          <a:p>
            <a:r>
              <a:rPr lang="en-US" dirty="0" smtClean="0"/>
              <a:t>What is disciplinary disproportionality?</a:t>
            </a:r>
          </a:p>
          <a:p>
            <a:endParaRPr lang="en-US" dirty="0"/>
          </a:p>
        </p:txBody>
      </p:sp>
    </p:spTree>
    <p:extLst>
      <p:ext uri="{BB962C8B-B14F-4D97-AF65-F5344CB8AC3E}">
        <p14:creationId xmlns:p14="http://schemas.microsoft.com/office/powerpoint/2010/main" val="2052254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524000"/>
          </a:xfrm>
        </p:spPr>
        <p:txBody>
          <a:bodyPr>
            <a:normAutofit/>
          </a:bodyPr>
          <a:lstStyle/>
          <a:p>
            <a:r>
              <a:rPr lang="en-US" dirty="0" smtClean="0"/>
              <a:t>Disciplinary Domain</a:t>
            </a:r>
            <a:br>
              <a:rPr lang="en-US" dirty="0" smtClean="0"/>
            </a:br>
            <a:r>
              <a:rPr lang="en-US" sz="2700" dirty="0" smtClean="0"/>
              <a:t>-Staff perceptions of African American student behaviors</a:t>
            </a:r>
            <a:endParaRPr lang="en-US" sz="27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28286975"/>
              </p:ext>
            </p:extLst>
          </p:nvPr>
        </p:nvGraphicFramePr>
        <p:xfrm>
          <a:off x="914400" y="1447800"/>
          <a:ext cx="7772400" cy="3657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33400" y="5380672"/>
            <a:ext cx="7924799" cy="1477328"/>
          </a:xfrm>
          <a:prstGeom prst="rect">
            <a:avLst/>
          </a:prstGeom>
          <a:noFill/>
        </p:spPr>
        <p:txBody>
          <a:bodyPr wrap="square" rtlCol="0">
            <a:spAutoFit/>
          </a:bodyPr>
          <a:lstStyle/>
          <a:p>
            <a:r>
              <a:rPr lang="en-US" b="1" dirty="0" smtClean="0"/>
              <a:t>Further Analysis: </a:t>
            </a:r>
            <a:r>
              <a:rPr lang="en-US" dirty="0" smtClean="0"/>
              <a:t>Black/African American staff offered significantly different responses indicating they do not view the behavior of Black/African American students as more “disruptive” (</a:t>
            </a:r>
            <a:r>
              <a:rPr lang="en-US" i="1" dirty="0" smtClean="0"/>
              <a:t>t</a:t>
            </a:r>
            <a:r>
              <a:rPr lang="en-US" dirty="0" smtClean="0"/>
              <a:t>(23) = -2.89, </a:t>
            </a:r>
            <a:r>
              <a:rPr lang="en-US" i="1" dirty="0" smtClean="0"/>
              <a:t>p</a:t>
            </a:r>
            <a:r>
              <a:rPr lang="en-US" dirty="0" smtClean="0"/>
              <a:t> &lt; .05), “disrespectful” (</a:t>
            </a:r>
            <a:r>
              <a:rPr lang="en-US" i="1" dirty="0" smtClean="0"/>
              <a:t>t</a:t>
            </a:r>
            <a:r>
              <a:rPr lang="en-US" dirty="0" smtClean="0"/>
              <a:t>(23) = -2.20, </a:t>
            </a:r>
            <a:r>
              <a:rPr lang="en-US" i="1" dirty="0" smtClean="0"/>
              <a:t>p</a:t>
            </a:r>
            <a:r>
              <a:rPr lang="en-US" dirty="0" smtClean="0"/>
              <a:t> &lt; .05), “aggressive” (</a:t>
            </a:r>
            <a:r>
              <a:rPr lang="en-US" i="1" dirty="0" smtClean="0"/>
              <a:t>t</a:t>
            </a:r>
            <a:r>
              <a:rPr lang="en-US" dirty="0" smtClean="0"/>
              <a:t>(23) = -2.12, </a:t>
            </a:r>
            <a:r>
              <a:rPr lang="en-US" i="1" dirty="0" smtClean="0"/>
              <a:t>p</a:t>
            </a:r>
            <a:r>
              <a:rPr lang="en-US" dirty="0" smtClean="0"/>
              <a:t> &lt; .05), or more “violent” (</a:t>
            </a:r>
            <a:r>
              <a:rPr lang="en-US" i="1" dirty="0" smtClean="0"/>
              <a:t>t</a:t>
            </a:r>
            <a:r>
              <a:rPr lang="en-US" dirty="0" smtClean="0"/>
              <a:t>(22) = -3.44, </a:t>
            </a:r>
            <a:r>
              <a:rPr lang="en-US" i="1" dirty="0" smtClean="0"/>
              <a:t>p</a:t>
            </a:r>
            <a:r>
              <a:rPr lang="en-US" dirty="0" smtClean="0"/>
              <a:t> &lt; .05). </a:t>
            </a:r>
          </a:p>
          <a:p>
            <a:endParaRPr lang="en-US" dirty="0"/>
          </a:p>
        </p:txBody>
      </p:sp>
    </p:spTree>
    <p:extLst>
      <p:ext uri="{BB962C8B-B14F-4D97-AF65-F5344CB8AC3E}">
        <p14:creationId xmlns:p14="http://schemas.microsoft.com/office/powerpoint/2010/main" val="174920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772400" cy="1143000"/>
          </a:xfrm>
        </p:spPr>
        <p:txBody>
          <a:bodyPr>
            <a:normAutofit/>
          </a:bodyPr>
          <a:lstStyle/>
          <a:p>
            <a:r>
              <a:rPr lang="en-US" sz="4000" dirty="0" smtClean="0"/>
              <a:t>Structural Domain</a:t>
            </a:r>
            <a:endParaRPr lang="en-US" sz="4000" dirty="0"/>
          </a:p>
        </p:txBody>
      </p:sp>
      <p:sp>
        <p:nvSpPr>
          <p:cNvPr id="3" name="Content Placeholder 2"/>
          <p:cNvSpPr>
            <a:spLocks noGrp="1"/>
          </p:cNvSpPr>
          <p:nvPr>
            <p:ph idx="1"/>
          </p:nvPr>
        </p:nvSpPr>
        <p:spPr>
          <a:xfrm>
            <a:off x="685800" y="1447800"/>
            <a:ext cx="8001000" cy="4876800"/>
          </a:xfrm>
        </p:spPr>
        <p:txBody>
          <a:bodyPr>
            <a:normAutofit fontScale="85000" lnSpcReduction="20000"/>
          </a:bodyPr>
          <a:lstStyle/>
          <a:p>
            <a:pPr>
              <a:buNone/>
            </a:pPr>
            <a:endParaRPr lang="en-US" sz="3600" dirty="0" smtClean="0"/>
          </a:p>
          <a:p>
            <a:pPr>
              <a:buNone/>
            </a:pPr>
            <a:endParaRPr lang="en-US" sz="3600" dirty="0" smtClean="0"/>
          </a:p>
          <a:p>
            <a:pPr>
              <a:buNone/>
            </a:pPr>
            <a:endParaRPr lang="en-US" sz="3600" dirty="0" smtClean="0"/>
          </a:p>
          <a:p>
            <a:pPr>
              <a:buNone/>
            </a:pPr>
            <a:endParaRPr lang="en-US" sz="3600" dirty="0" smtClean="0"/>
          </a:p>
          <a:p>
            <a:pPr>
              <a:buNone/>
            </a:pPr>
            <a:endParaRPr lang="en-US" sz="3600" dirty="0" smtClean="0"/>
          </a:p>
          <a:p>
            <a:endParaRPr lang="en-US" sz="3600" dirty="0" smtClean="0"/>
          </a:p>
          <a:p>
            <a:endParaRPr lang="en-US" sz="3000" dirty="0" smtClean="0"/>
          </a:p>
          <a:p>
            <a:endParaRPr lang="en-US" sz="3000" dirty="0" smtClean="0"/>
          </a:p>
          <a:p>
            <a:r>
              <a:rPr lang="en-US" sz="3000" dirty="0" smtClean="0"/>
              <a:t>Disruption is not listed in the District Code of Conduct</a:t>
            </a:r>
          </a:p>
          <a:p>
            <a:r>
              <a:rPr lang="en-US" sz="3000" dirty="0" smtClean="0"/>
              <a:t>Lack of clarity and consistency</a:t>
            </a:r>
          </a:p>
          <a:p>
            <a:r>
              <a:rPr lang="en-US" sz="3000" dirty="0" smtClean="0"/>
              <a:t>Most clearly defined behavior was Dress Code=19.</a:t>
            </a:r>
            <a:endParaRPr lang="en-US" sz="3000" dirty="0"/>
          </a:p>
        </p:txBody>
      </p:sp>
      <p:graphicFrame>
        <p:nvGraphicFramePr>
          <p:cNvPr id="4" name="Chart 3"/>
          <p:cNvGraphicFramePr/>
          <p:nvPr>
            <p:extLst>
              <p:ext uri="{D42A27DB-BD31-4B8C-83A1-F6EECF244321}">
                <p14:modId xmlns:p14="http://schemas.microsoft.com/office/powerpoint/2010/main" val="275318633"/>
              </p:ext>
            </p:extLst>
          </p:nvPr>
        </p:nvGraphicFramePr>
        <p:xfrm>
          <a:off x="609600" y="1524000"/>
          <a:ext cx="6096000" cy="3276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086600" y="1066800"/>
            <a:ext cx="1371600" cy="3693319"/>
          </a:xfrm>
          <a:prstGeom prst="rect">
            <a:avLst/>
          </a:prstGeom>
          <a:noFill/>
          <a:ln w="38100">
            <a:solidFill>
              <a:schemeClr val="accent1">
                <a:lumMod val="60000"/>
                <a:lumOff val="40000"/>
              </a:schemeClr>
            </a:solidFill>
          </a:ln>
        </p:spPr>
        <p:txBody>
          <a:bodyPr wrap="square" rtlCol="0">
            <a:spAutoFit/>
          </a:bodyPr>
          <a:lstStyle/>
          <a:p>
            <a:r>
              <a:rPr lang="en-US" dirty="0" smtClean="0"/>
              <a:t>Ratings:</a:t>
            </a:r>
          </a:p>
          <a:p>
            <a:r>
              <a:rPr lang="en-US" dirty="0" smtClean="0"/>
              <a:t>0 = not listed</a:t>
            </a:r>
          </a:p>
          <a:p>
            <a:r>
              <a:rPr lang="en-US" dirty="0" smtClean="0"/>
              <a:t>6 = listed, defined, outlines consequences, and offers examples.</a:t>
            </a:r>
          </a:p>
          <a:p>
            <a:endParaRPr lang="en-US" dirty="0" smtClean="0"/>
          </a:p>
          <a:p>
            <a:r>
              <a:rPr lang="en-US" dirty="0" smtClean="0"/>
              <a:t>20 possible points</a:t>
            </a:r>
          </a:p>
        </p:txBody>
      </p:sp>
    </p:spTree>
    <p:extLst>
      <p:ext uri="{BB962C8B-B14F-4D97-AF65-F5344CB8AC3E}">
        <p14:creationId xmlns:p14="http://schemas.microsoft.com/office/powerpoint/2010/main" val="34349381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Cultural Domain</a:t>
            </a:r>
            <a:br>
              <a:rPr lang="en-US" dirty="0" smtClean="0"/>
            </a:br>
            <a:r>
              <a:rPr lang="en-US" sz="3100" dirty="0" smtClean="0"/>
              <a:t>-It’s the student.</a:t>
            </a:r>
            <a:endParaRPr lang="en-US" sz="31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71250362"/>
              </p:ext>
            </p:extLst>
          </p:nvPr>
        </p:nvGraphicFramePr>
        <p:xfrm>
          <a:off x="457200" y="137160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835244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Cultural Domain</a:t>
            </a:r>
            <a:br>
              <a:rPr lang="en-US" dirty="0" smtClean="0"/>
            </a:br>
            <a:r>
              <a:rPr lang="en-US" sz="3100" dirty="0" smtClean="0"/>
              <a:t>-It’s their family.</a:t>
            </a:r>
            <a:endParaRPr lang="en-US" sz="31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2931111"/>
              </p:ext>
            </p:extLst>
          </p:nvPr>
        </p:nvGraphicFramePr>
        <p:xfrm>
          <a:off x="381000" y="1390650"/>
          <a:ext cx="7772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28767" y="5867400"/>
            <a:ext cx="9033242" cy="646331"/>
          </a:xfrm>
          <a:prstGeom prst="rect">
            <a:avLst/>
          </a:prstGeom>
          <a:noFill/>
        </p:spPr>
        <p:txBody>
          <a:bodyPr wrap="none" rtlCol="0">
            <a:spAutoFit/>
          </a:bodyPr>
          <a:lstStyle/>
          <a:p>
            <a:pPr marL="0" lvl="2"/>
            <a:r>
              <a:rPr lang="en-US" dirty="0" smtClean="0"/>
              <a:t>“Family values are a significant predictor of behavioral challenges at this school” (72%)</a:t>
            </a:r>
          </a:p>
          <a:p>
            <a:endParaRPr lang="en-US" dirty="0"/>
          </a:p>
        </p:txBody>
      </p:sp>
    </p:spTree>
    <p:extLst>
      <p:ext uri="{BB962C8B-B14F-4D97-AF65-F5344CB8AC3E}">
        <p14:creationId xmlns:p14="http://schemas.microsoft.com/office/powerpoint/2010/main" val="30520078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772400" cy="1143000"/>
          </a:xfrm>
        </p:spPr>
        <p:txBody>
          <a:bodyPr>
            <a:normAutofit/>
          </a:bodyPr>
          <a:lstStyle/>
          <a:p>
            <a:r>
              <a:rPr lang="en-US" sz="4400" dirty="0" smtClean="0"/>
              <a:t>Cultural Domain</a:t>
            </a:r>
            <a:endParaRPr lang="en-US" sz="4400" dirty="0"/>
          </a:p>
        </p:txBody>
      </p:sp>
      <p:sp>
        <p:nvSpPr>
          <p:cNvPr id="3" name="Content Placeholder 2"/>
          <p:cNvSpPr>
            <a:spLocks noGrp="1"/>
          </p:cNvSpPr>
          <p:nvPr>
            <p:ph idx="1"/>
          </p:nvPr>
        </p:nvSpPr>
        <p:spPr>
          <a:xfrm>
            <a:off x="457200" y="1447800"/>
            <a:ext cx="8229600" cy="4572000"/>
          </a:xfrm>
        </p:spPr>
        <p:txBody>
          <a:bodyPr>
            <a:normAutofit fontScale="85000" lnSpcReduction="20000"/>
          </a:bodyPr>
          <a:lstStyle/>
          <a:p>
            <a:r>
              <a:rPr lang="en-US" sz="3600" b="0" dirty="0" smtClean="0"/>
              <a:t>Culture and race are confusing, but it’s not race (72%)</a:t>
            </a:r>
          </a:p>
          <a:p>
            <a:r>
              <a:rPr lang="en-US" sz="3600" b="0" dirty="0" smtClean="0"/>
              <a:t>24% poverty is a factor- interviewees tended to interject class and gender to avoid race</a:t>
            </a:r>
          </a:p>
          <a:p>
            <a:r>
              <a:rPr lang="en-US" sz="3600" b="0" dirty="0" smtClean="0"/>
              <a:t>Volume-Culture (not race)-Disruptive-Punished for culture</a:t>
            </a:r>
          </a:p>
          <a:p>
            <a:r>
              <a:rPr lang="en-US" sz="3600" b="0" dirty="0" smtClean="0"/>
              <a:t>Factors thought to be most significant contributing factors associated with disproportionality were within the cultural domain</a:t>
            </a:r>
          </a:p>
          <a:p>
            <a:pPr>
              <a:buNone/>
            </a:pPr>
            <a:endParaRPr lang="en-US" dirty="0"/>
          </a:p>
        </p:txBody>
      </p:sp>
    </p:spTree>
    <p:extLst>
      <p:ext uri="{BB962C8B-B14F-4D97-AF65-F5344CB8AC3E}">
        <p14:creationId xmlns:p14="http://schemas.microsoft.com/office/powerpoint/2010/main" val="2312543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we really talking about?</a:t>
            </a:r>
            <a:endParaRPr lang="en-US" dirty="0"/>
          </a:p>
        </p:txBody>
      </p:sp>
      <p:graphicFrame>
        <p:nvGraphicFramePr>
          <p:cNvPr id="4" name="Content Placeholder 3"/>
          <p:cNvGraphicFramePr>
            <a:graphicFrameLocks noGrp="1"/>
          </p:cNvGraphicFramePr>
          <p:nvPr>
            <p:ph idx="1"/>
          </p:nvPr>
        </p:nvGraphicFramePr>
        <p:xfrm>
          <a:off x="457200" y="1600200"/>
          <a:ext cx="5257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6172200" y="2514600"/>
            <a:ext cx="2590800" cy="213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Can we discuss disciplinary </a:t>
            </a:r>
            <a:r>
              <a:rPr lang="en-US" dirty="0" err="1" smtClean="0"/>
              <a:t>disproportionality</a:t>
            </a:r>
            <a:r>
              <a:rPr lang="en-US" dirty="0" smtClean="0"/>
              <a:t> without discussing race?</a:t>
            </a:r>
            <a:endParaRPr lang="en-US" dirty="0"/>
          </a:p>
        </p:txBody>
      </p:sp>
      <p:sp>
        <p:nvSpPr>
          <p:cNvPr id="7" name="TextBox 6"/>
          <p:cNvSpPr txBox="1"/>
          <p:nvPr/>
        </p:nvSpPr>
        <p:spPr>
          <a:xfrm>
            <a:off x="2667000" y="2133600"/>
            <a:ext cx="2286000" cy="923330"/>
          </a:xfrm>
          <a:prstGeom prst="rect">
            <a:avLst/>
          </a:prstGeom>
          <a:noFill/>
        </p:spPr>
        <p:txBody>
          <a:bodyPr wrap="square" rtlCol="0">
            <a:spAutoFit/>
          </a:bodyPr>
          <a:lstStyle/>
          <a:p>
            <a:pPr lvl="0"/>
            <a:r>
              <a:rPr lang="en-US" dirty="0" smtClean="0"/>
              <a:t>-Behavior</a:t>
            </a:r>
          </a:p>
          <a:p>
            <a:pPr lvl="0"/>
            <a:r>
              <a:rPr lang="en-US" dirty="0" smtClean="0"/>
              <a:t>-Policies &amp; Procedures</a:t>
            </a:r>
          </a:p>
          <a:p>
            <a:pPr lvl="0"/>
            <a:r>
              <a:rPr lang="en-US" dirty="0" smtClean="0"/>
              <a:t>-Rules &amp; Expectations</a:t>
            </a:r>
            <a:endParaRPr lang="en-US" dirty="0"/>
          </a:p>
        </p:txBody>
      </p:sp>
      <p:sp>
        <p:nvSpPr>
          <p:cNvPr id="8" name="TextBox 7"/>
          <p:cNvSpPr txBox="1"/>
          <p:nvPr/>
        </p:nvSpPr>
        <p:spPr>
          <a:xfrm>
            <a:off x="2667000" y="4648200"/>
            <a:ext cx="2438400" cy="646331"/>
          </a:xfrm>
          <a:prstGeom prst="rect">
            <a:avLst/>
          </a:prstGeom>
          <a:noFill/>
        </p:spPr>
        <p:txBody>
          <a:bodyPr wrap="square" rtlCol="0">
            <a:spAutoFit/>
          </a:bodyPr>
          <a:lstStyle/>
          <a:p>
            <a:pPr lvl="0"/>
            <a:r>
              <a:rPr lang="en-US" dirty="0" smtClean="0"/>
              <a:t>-Inequitable outcomes</a:t>
            </a:r>
          </a:p>
          <a:p>
            <a:pPr lvl="0"/>
            <a:r>
              <a:rPr lang="en-US" dirty="0" smtClean="0"/>
              <a:t>-Race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1143000"/>
          </a:xfrm>
        </p:spPr>
        <p:txBody>
          <a:bodyPr>
            <a:normAutofit/>
          </a:bodyPr>
          <a:lstStyle/>
          <a:p>
            <a:r>
              <a:rPr lang="en-US" sz="4400" dirty="0" smtClean="0"/>
              <a:t>Interpersonal Domain</a:t>
            </a:r>
            <a:endParaRPr lang="en-US" sz="4400" dirty="0"/>
          </a:p>
        </p:txBody>
      </p:sp>
      <p:sp>
        <p:nvSpPr>
          <p:cNvPr id="3" name="Content Placeholder 2"/>
          <p:cNvSpPr>
            <a:spLocks noGrp="1"/>
          </p:cNvSpPr>
          <p:nvPr>
            <p:ph idx="1"/>
          </p:nvPr>
        </p:nvSpPr>
        <p:spPr>
          <a:xfrm>
            <a:off x="304800" y="1447800"/>
            <a:ext cx="8458200" cy="4572000"/>
          </a:xfrm>
        </p:spPr>
        <p:txBody>
          <a:bodyPr>
            <a:noAutofit/>
          </a:bodyPr>
          <a:lstStyle/>
          <a:p>
            <a:r>
              <a:rPr lang="en-US" sz="2800" b="0" dirty="0" smtClean="0"/>
              <a:t>40% somewhat agreed and disagreed that most teachers develop meaningful relationships with Black/African American students</a:t>
            </a:r>
          </a:p>
          <a:p>
            <a:r>
              <a:rPr lang="en-US" sz="2800" b="0" dirty="0" smtClean="0"/>
              <a:t>Not viewed as a part of their job/not valued</a:t>
            </a:r>
          </a:p>
          <a:p>
            <a:r>
              <a:rPr lang="en-US" sz="2800" b="0" dirty="0" smtClean="0"/>
              <a:t>Students with significant behavioral challenges have no relationships</a:t>
            </a:r>
          </a:p>
          <a:p>
            <a:r>
              <a:rPr lang="en-US" sz="2800" b="0" dirty="0" smtClean="0"/>
              <a:t>Black/African American administrator (mixed feelings)</a:t>
            </a:r>
          </a:p>
          <a:p>
            <a:r>
              <a:rPr lang="en-US" sz="2800" b="0" dirty="0" smtClean="0"/>
              <a:t>Projects, black-cent, and rap music</a:t>
            </a:r>
            <a:endParaRPr lang="en-US" sz="2800" b="0" dirty="0"/>
          </a:p>
        </p:txBody>
      </p:sp>
    </p:spTree>
    <p:extLst>
      <p:ext uri="{BB962C8B-B14F-4D97-AF65-F5344CB8AC3E}">
        <p14:creationId xmlns:p14="http://schemas.microsoft.com/office/powerpoint/2010/main" val="14620563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05800" cy="1265238"/>
          </a:xfrm>
        </p:spPr>
        <p:txBody>
          <a:bodyPr>
            <a:noAutofit/>
          </a:bodyPr>
          <a:lstStyle/>
          <a:p>
            <a:pPr algn="ctr"/>
            <a:r>
              <a:rPr lang="en-US" sz="4400" dirty="0" smtClean="0"/>
              <a:t>Findings from the Four Domains of Power Analysis</a:t>
            </a:r>
            <a:endParaRPr lang="en-US" sz="2800" dirty="0"/>
          </a:p>
        </p:txBody>
      </p:sp>
      <p:graphicFrame>
        <p:nvGraphicFramePr>
          <p:cNvPr id="4" name="Content Placeholder 3"/>
          <p:cNvGraphicFramePr>
            <a:graphicFrameLocks noGrp="1"/>
          </p:cNvGraphicFramePr>
          <p:nvPr>
            <p:ph idx="1"/>
          </p:nvPr>
        </p:nvGraphicFramePr>
        <p:xfrm>
          <a:off x="1295400" y="1447800"/>
          <a:ext cx="67183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04800" y="1752600"/>
            <a:ext cx="2133600" cy="923330"/>
          </a:xfrm>
          <a:prstGeom prst="rect">
            <a:avLst/>
          </a:prstGeom>
          <a:noFill/>
        </p:spPr>
        <p:txBody>
          <a:bodyPr wrap="square" rtlCol="0">
            <a:spAutoFit/>
          </a:bodyPr>
          <a:lstStyle/>
          <a:p>
            <a:r>
              <a:rPr lang="en-US" dirty="0" smtClean="0"/>
              <a:t>-Inconsistency and lack of clarity</a:t>
            </a:r>
          </a:p>
          <a:p>
            <a:r>
              <a:rPr lang="en-US" dirty="0" smtClean="0"/>
              <a:t>-Omissions</a:t>
            </a:r>
            <a:endParaRPr lang="en-US" dirty="0"/>
          </a:p>
        </p:txBody>
      </p:sp>
      <p:sp>
        <p:nvSpPr>
          <p:cNvPr id="7" name="TextBox 6"/>
          <p:cNvSpPr txBox="1"/>
          <p:nvPr/>
        </p:nvSpPr>
        <p:spPr>
          <a:xfrm>
            <a:off x="6629400" y="1524000"/>
            <a:ext cx="2476500" cy="2031325"/>
          </a:xfrm>
          <a:prstGeom prst="rect">
            <a:avLst/>
          </a:prstGeom>
          <a:noFill/>
        </p:spPr>
        <p:txBody>
          <a:bodyPr wrap="square" rtlCol="0">
            <a:spAutoFit/>
          </a:bodyPr>
          <a:lstStyle/>
          <a:p>
            <a:r>
              <a:rPr lang="en-US" dirty="0" smtClean="0"/>
              <a:t>-Inconsistency and lack of awareness</a:t>
            </a:r>
          </a:p>
          <a:p>
            <a:r>
              <a:rPr lang="en-US" dirty="0" smtClean="0"/>
              <a:t>-Disciplinary practices that do not account for cultural/racial differences</a:t>
            </a:r>
          </a:p>
          <a:p>
            <a:r>
              <a:rPr lang="en-US" dirty="0"/>
              <a:t>-</a:t>
            </a:r>
            <a:r>
              <a:rPr lang="en-US" dirty="0" smtClean="0"/>
              <a:t>Defensiveness/denial</a:t>
            </a:r>
          </a:p>
        </p:txBody>
      </p:sp>
      <p:sp>
        <p:nvSpPr>
          <p:cNvPr id="8" name="TextBox 7"/>
          <p:cNvSpPr txBox="1"/>
          <p:nvPr/>
        </p:nvSpPr>
        <p:spPr>
          <a:xfrm>
            <a:off x="304800" y="4191000"/>
            <a:ext cx="2286000" cy="2031325"/>
          </a:xfrm>
          <a:prstGeom prst="rect">
            <a:avLst/>
          </a:prstGeom>
          <a:noFill/>
        </p:spPr>
        <p:txBody>
          <a:bodyPr wrap="square" rtlCol="0">
            <a:spAutoFit/>
          </a:bodyPr>
          <a:lstStyle/>
          <a:p>
            <a:r>
              <a:rPr lang="en-US" dirty="0" smtClean="0"/>
              <a:t>-Believed to be most significant factors</a:t>
            </a:r>
          </a:p>
          <a:p>
            <a:r>
              <a:rPr lang="en-US" dirty="0" smtClean="0"/>
              <a:t>-Cultural beliefs appear to have replaced racial beliefs</a:t>
            </a:r>
          </a:p>
          <a:p>
            <a:r>
              <a:rPr lang="en-US" dirty="0" smtClean="0"/>
              <a:t>-Lack of awareness</a:t>
            </a:r>
          </a:p>
          <a:p>
            <a:r>
              <a:rPr lang="en-US" dirty="0" smtClean="0"/>
              <a:t>-Avoidance of race</a:t>
            </a:r>
          </a:p>
        </p:txBody>
      </p:sp>
      <p:sp>
        <p:nvSpPr>
          <p:cNvPr id="9" name="TextBox 8"/>
          <p:cNvSpPr txBox="1"/>
          <p:nvPr/>
        </p:nvSpPr>
        <p:spPr>
          <a:xfrm>
            <a:off x="6858000" y="4572000"/>
            <a:ext cx="2133600" cy="1200329"/>
          </a:xfrm>
          <a:prstGeom prst="rect">
            <a:avLst/>
          </a:prstGeom>
          <a:noFill/>
        </p:spPr>
        <p:txBody>
          <a:bodyPr wrap="square" rtlCol="0">
            <a:spAutoFit/>
          </a:bodyPr>
          <a:lstStyle/>
          <a:p>
            <a:r>
              <a:rPr lang="en-US" dirty="0" smtClean="0"/>
              <a:t>-Lack of value for establishing relationships</a:t>
            </a:r>
          </a:p>
          <a:p>
            <a:endParaRPr lang="en-US" dirty="0" smtClean="0"/>
          </a:p>
        </p:txBody>
      </p:sp>
    </p:spTree>
    <p:extLst>
      <p:ext uri="{BB962C8B-B14F-4D97-AF65-F5344CB8AC3E}">
        <p14:creationId xmlns:p14="http://schemas.microsoft.com/office/powerpoint/2010/main" val="1368714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772400" cy="1143000"/>
          </a:xfrm>
        </p:spPr>
        <p:txBody>
          <a:bodyPr>
            <a:normAutofit/>
          </a:bodyPr>
          <a:lstStyle/>
          <a:p>
            <a:r>
              <a:rPr lang="en-US" sz="4400" dirty="0" smtClean="0"/>
              <a:t>Implications</a:t>
            </a:r>
            <a:endParaRPr lang="en-US" sz="4400" dirty="0"/>
          </a:p>
        </p:txBody>
      </p:sp>
      <p:sp>
        <p:nvSpPr>
          <p:cNvPr id="3" name="Content Placeholder 2"/>
          <p:cNvSpPr>
            <a:spLocks noGrp="1"/>
          </p:cNvSpPr>
          <p:nvPr>
            <p:ph idx="1"/>
          </p:nvPr>
        </p:nvSpPr>
        <p:spPr>
          <a:xfrm>
            <a:off x="457200" y="1447800"/>
            <a:ext cx="8229600" cy="5181600"/>
          </a:xfrm>
        </p:spPr>
        <p:txBody>
          <a:bodyPr>
            <a:normAutofit fontScale="92500"/>
          </a:bodyPr>
          <a:lstStyle/>
          <a:p>
            <a:r>
              <a:rPr lang="en-US" sz="3600" b="0" dirty="0" smtClean="0"/>
              <a:t>Findings are contextually relevant</a:t>
            </a:r>
          </a:p>
          <a:p>
            <a:r>
              <a:rPr lang="en-US" sz="3600" b="0" dirty="0" smtClean="0"/>
              <a:t>Offers a framework for expanding efforts beyond disciplinary data analysis</a:t>
            </a:r>
          </a:p>
          <a:p>
            <a:r>
              <a:rPr lang="en-US" sz="3600" b="0" dirty="0" smtClean="0"/>
              <a:t>Creates opportunity for dialogue about race-related issues within a color-blind context</a:t>
            </a:r>
          </a:p>
          <a:p>
            <a:r>
              <a:rPr lang="en-US" sz="3600" b="0" dirty="0" smtClean="0"/>
              <a:t>Provides a basis for strategically responding or implementing interventions to address disproportionality</a:t>
            </a:r>
            <a:endParaRPr lang="en-US" sz="3600" b="0" dirty="0"/>
          </a:p>
        </p:txBody>
      </p:sp>
    </p:spTree>
    <p:extLst>
      <p:ext uri="{BB962C8B-B14F-4D97-AF65-F5344CB8AC3E}">
        <p14:creationId xmlns:p14="http://schemas.microsoft.com/office/powerpoint/2010/main" val="16714517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Responding to Disciplinary Disproportionality</a:t>
            </a:r>
            <a:endParaRPr lang="en-US" sz="4400"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1569275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7772400" cy="1143000"/>
          </a:xfrm>
        </p:spPr>
        <p:txBody>
          <a:bodyPr>
            <a:normAutofit/>
          </a:bodyPr>
          <a:lstStyle/>
          <a:p>
            <a:r>
              <a:rPr lang="en-US" sz="4400" dirty="0" smtClean="0"/>
              <a:t>Phase II: Problem Solving</a:t>
            </a:r>
            <a:endParaRPr lang="en-US" sz="4400" dirty="0"/>
          </a:p>
        </p:txBody>
      </p:sp>
      <p:sp>
        <p:nvSpPr>
          <p:cNvPr id="5" name="Content Placeholder 4"/>
          <p:cNvSpPr>
            <a:spLocks noGrp="1"/>
          </p:cNvSpPr>
          <p:nvPr>
            <p:ph idx="1"/>
          </p:nvPr>
        </p:nvSpPr>
        <p:spPr>
          <a:xfrm>
            <a:off x="381000" y="1600200"/>
            <a:ext cx="8305800" cy="4876800"/>
          </a:xfrm>
        </p:spPr>
        <p:txBody>
          <a:bodyPr>
            <a:normAutofit lnSpcReduction="10000"/>
          </a:bodyPr>
          <a:lstStyle/>
          <a:p>
            <a:r>
              <a:rPr lang="en-US" sz="3600" dirty="0" smtClean="0"/>
              <a:t>Working with PBIS problem-solving team(s)</a:t>
            </a:r>
          </a:p>
          <a:p>
            <a:r>
              <a:rPr lang="en-US" sz="3600" dirty="0" smtClean="0"/>
              <a:t>Utilizing the TIPs Problem-solving process</a:t>
            </a:r>
          </a:p>
          <a:p>
            <a:r>
              <a:rPr lang="en-US" sz="3600" dirty="0" smtClean="0"/>
              <a:t>Support teams with engaging in the problem-solving process with a focus on the data related to each domain</a:t>
            </a:r>
          </a:p>
          <a:p>
            <a:r>
              <a:rPr lang="en-US" sz="3600" dirty="0" smtClean="0"/>
              <a:t>Indentify and implement strategies that respond to needs revealed within each domain</a:t>
            </a:r>
            <a:endParaRPr lang="en-US" sz="3600" dirty="0"/>
          </a:p>
        </p:txBody>
      </p:sp>
    </p:spTree>
    <p:extLst>
      <p:ext uri="{BB962C8B-B14F-4D97-AF65-F5344CB8AC3E}">
        <p14:creationId xmlns:p14="http://schemas.microsoft.com/office/powerpoint/2010/main" val="38604460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IPS.png"/>
          <p:cNvPicPr>
            <a:picLocks noChangeAspect="1"/>
          </p:cNvPicPr>
          <p:nvPr/>
        </p:nvPicPr>
        <p:blipFill>
          <a:blip r:embed="rId3" cstate="print"/>
          <a:stretch>
            <a:fillRect/>
          </a:stretch>
        </p:blipFill>
        <p:spPr>
          <a:xfrm>
            <a:off x="533400" y="152400"/>
            <a:ext cx="8222226" cy="6408277"/>
          </a:xfrm>
          <a:prstGeom prst="rect">
            <a:avLst/>
          </a:prstGeom>
        </p:spPr>
      </p:pic>
      <p:sp>
        <p:nvSpPr>
          <p:cNvPr id="8" name="TextBox 7"/>
          <p:cNvSpPr txBox="1"/>
          <p:nvPr/>
        </p:nvSpPr>
        <p:spPr>
          <a:xfrm>
            <a:off x="381000" y="6553199"/>
            <a:ext cx="8534400" cy="261610"/>
          </a:xfrm>
          <a:prstGeom prst="rect">
            <a:avLst/>
          </a:prstGeom>
          <a:noFill/>
        </p:spPr>
        <p:txBody>
          <a:bodyPr wrap="square" rtlCol="0">
            <a:spAutoFit/>
          </a:bodyPr>
          <a:lstStyle/>
          <a:p>
            <a:r>
              <a:rPr lang="en-US" sz="1100" dirty="0" smtClean="0">
                <a:solidFill>
                  <a:srgbClr val="000000"/>
                </a:solidFill>
                <a:latin typeface="Arial" charset="0"/>
              </a:rPr>
              <a:t>Newton, J.S., Todd, A.W., Algozzine, K, Horner, R.H. &amp; Algozzine, B. (2009). </a:t>
            </a:r>
            <a:endParaRPr lang="en-US" sz="1100" dirty="0">
              <a:solidFill>
                <a:srgbClr val="000000"/>
              </a:solidFill>
              <a:latin typeface="Arial" charset="0"/>
            </a:endParaRPr>
          </a:p>
        </p:txBody>
      </p:sp>
      <p:graphicFrame>
        <p:nvGraphicFramePr>
          <p:cNvPr id="9" name="Content Placeholder 3"/>
          <p:cNvGraphicFramePr>
            <a:graphicFrameLocks/>
          </p:cNvGraphicFramePr>
          <p:nvPr/>
        </p:nvGraphicFramePr>
        <p:xfrm>
          <a:off x="2743200" y="2209800"/>
          <a:ext cx="4495800" cy="2590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TextBox 9"/>
          <p:cNvSpPr txBox="1"/>
          <p:nvPr/>
        </p:nvSpPr>
        <p:spPr>
          <a:xfrm>
            <a:off x="3733800" y="228600"/>
            <a:ext cx="2438400" cy="2031325"/>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Are our disciplinary policies consistent and include clear definitions?</a:t>
            </a:r>
          </a:p>
          <a:p>
            <a:r>
              <a:rPr lang="en-US" dirty="0" smtClean="0"/>
              <a:t>Do we have a problem?</a:t>
            </a:r>
            <a:endParaRPr lang="en-US" dirty="0"/>
          </a:p>
        </p:txBody>
      </p:sp>
      <p:sp>
        <p:nvSpPr>
          <p:cNvPr id="11" name="TextBox 10"/>
          <p:cNvSpPr txBox="1"/>
          <p:nvPr/>
        </p:nvSpPr>
        <p:spPr>
          <a:xfrm>
            <a:off x="6400800" y="1600200"/>
            <a:ext cx="2209800" cy="2308324"/>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“Disruptive” and “Other” behavioral offenses are not clearly defined or even listed in the policies.</a:t>
            </a:r>
            <a:endParaRPr lang="en-US" dirty="0"/>
          </a:p>
        </p:txBody>
      </p:sp>
      <p:sp>
        <p:nvSpPr>
          <p:cNvPr id="14" name="TextBox 13"/>
          <p:cNvSpPr txBox="1"/>
          <p:nvPr/>
        </p:nvSpPr>
        <p:spPr>
          <a:xfrm>
            <a:off x="1371600" y="1600200"/>
            <a:ext cx="2133600" cy="2308324"/>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Did we achieve our goal?</a:t>
            </a:r>
          </a:p>
          <a:p>
            <a:r>
              <a:rPr lang="en-US" dirty="0" smtClean="0"/>
              <a:t>If not, why not?</a:t>
            </a:r>
          </a:p>
          <a:p>
            <a:r>
              <a:rPr lang="en-US" dirty="0" smtClean="0"/>
              <a:t>Continue the process for this or other Domains.</a:t>
            </a:r>
            <a:endParaRPr lang="en-US" dirty="0"/>
          </a:p>
        </p:txBody>
      </p:sp>
      <p:sp>
        <p:nvSpPr>
          <p:cNvPr id="15" name="Rounded Rectangle 14"/>
          <p:cNvSpPr/>
          <p:nvPr/>
        </p:nvSpPr>
        <p:spPr>
          <a:xfrm>
            <a:off x="3886200" y="2362200"/>
            <a:ext cx="2209800" cy="2209800"/>
          </a:xfrm>
          <a:prstGeom prst="round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Structural Domain</a:t>
            </a:r>
            <a:endParaRPr lang="en-US" dirty="0"/>
          </a:p>
        </p:txBody>
      </p:sp>
      <p:sp>
        <p:nvSpPr>
          <p:cNvPr id="12" name="TextBox 11"/>
          <p:cNvSpPr txBox="1"/>
          <p:nvPr/>
        </p:nvSpPr>
        <p:spPr>
          <a:xfrm>
            <a:off x="5562600" y="4267200"/>
            <a:ext cx="2590800" cy="2031325"/>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Clearly define “disruptive” behavior and train staff, avoid “other,” and propose policy revisions to include “disruptive.”</a:t>
            </a:r>
            <a:r>
              <a:rPr lang="en-US" b="1" dirty="0" smtClean="0"/>
              <a:t> </a:t>
            </a:r>
          </a:p>
        </p:txBody>
      </p:sp>
      <p:sp>
        <p:nvSpPr>
          <p:cNvPr id="13" name="TextBox 12"/>
          <p:cNvSpPr txBox="1"/>
          <p:nvPr/>
        </p:nvSpPr>
        <p:spPr>
          <a:xfrm>
            <a:off x="2057400" y="4343400"/>
            <a:ext cx="2362200" cy="2031325"/>
          </a:xfrm>
          <a:prstGeom prst="rect">
            <a:avLst/>
          </a:prstGeom>
          <a:solidFill>
            <a:schemeClr val="accent1">
              <a:lumMod val="40000"/>
              <a:lumOff val="60000"/>
            </a:schemeClr>
          </a:solidFill>
        </p:spPr>
        <p:txBody>
          <a:bodyPr wrap="square" rtlCol="0">
            <a:spAutoFit/>
          </a:bodyPr>
          <a:lstStyle/>
          <a:p>
            <a:r>
              <a:rPr lang="en-US" b="1" dirty="0" smtClean="0"/>
              <a:t>Structural Domain Data: </a:t>
            </a:r>
          </a:p>
          <a:p>
            <a:r>
              <a:rPr lang="en-US" dirty="0" smtClean="0"/>
              <a:t>Who is doing what by when?</a:t>
            </a:r>
          </a:p>
          <a:p>
            <a:r>
              <a:rPr lang="en-US" dirty="0" smtClean="0"/>
              <a:t>What is the goal?</a:t>
            </a:r>
          </a:p>
          <a:p>
            <a:r>
              <a:rPr lang="en-US" dirty="0" smtClean="0"/>
              <a:t>How will we measure fidelity?</a:t>
            </a:r>
          </a:p>
        </p:txBody>
      </p:sp>
    </p:spTree>
    <p:extLst>
      <p:ext uri="{BB962C8B-B14F-4D97-AF65-F5344CB8AC3E}">
        <p14:creationId xmlns:p14="http://schemas.microsoft.com/office/powerpoint/2010/main" val="41442410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animBg="1"/>
      <p:bldP spid="11" grpId="0" animBg="1"/>
      <p:bldP spid="14" grpId="0" animBg="1"/>
      <p:bldP spid="15" grpId="0" animBg="1"/>
      <p:bldP spid="12" grpId="0" animBg="1"/>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dirty="0" smtClean="0"/>
              <a:t>Work in small groups of 2-3 </a:t>
            </a:r>
          </a:p>
          <a:p>
            <a:r>
              <a:rPr lang="en-US" dirty="0" smtClean="0"/>
              <a:t>Review the data provided</a:t>
            </a:r>
          </a:p>
          <a:p>
            <a:endParaRPr lang="en-US" dirty="0"/>
          </a:p>
          <a:p>
            <a:r>
              <a:rPr lang="en-US" dirty="0" smtClean="0"/>
              <a:t>What questions do you have?</a:t>
            </a:r>
          </a:p>
          <a:p>
            <a:r>
              <a:rPr lang="en-US" dirty="0" smtClean="0"/>
              <a:t>What additional data might you need?</a:t>
            </a:r>
          </a:p>
          <a:p>
            <a:r>
              <a:rPr lang="en-US" dirty="0" smtClean="0"/>
              <a:t>What possible solutions can you propose?</a:t>
            </a:r>
            <a:endParaRPr lang="en-US" dirty="0"/>
          </a:p>
        </p:txBody>
      </p:sp>
    </p:spTree>
    <p:extLst>
      <p:ext uri="{BB962C8B-B14F-4D97-AF65-F5344CB8AC3E}">
        <p14:creationId xmlns:p14="http://schemas.microsoft.com/office/powerpoint/2010/main" val="753822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839200" cy="1143000"/>
          </a:xfrm>
        </p:spPr>
        <p:txBody>
          <a:bodyPr>
            <a:noAutofit/>
          </a:bodyPr>
          <a:lstStyle/>
          <a:p>
            <a:pPr algn="ctr"/>
            <a:r>
              <a:rPr lang="en-US" sz="3600" dirty="0" smtClean="0"/>
              <a:t>Additional Considerations for Responding to Disciplinary Disproportionality</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11494968"/>
              </p:ext>
            </p:extLst>
          </p:nvPr>
        </p:nvGraphicFramePr>
        <p:xfrm>
          <a:off x="914400" y="1447800"/>
          <a:ext cx="67056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81000" y="1524000"/>
            <a:ext cx="1905000" cy="1754326"/>
          </a:xfrm>
          <a:prstGeom prst="rect">
            <a:avLst/>
          </a:prstGeom>
          <a:noFill/>
        </p:spPr>
        <p:txBody>
          <a:bodyPr wrap="square" rtlCol="0">
            <a:spAutoFit/>
          </a:bodyPr>
          <a:lstStyle/>
          <a:p>
            <a:r>
              <a:rPr lang="en-US" dirty="0" smtClean="0"/>
              <a:t>-Revise disciplinary policy</a:t>
            </a:r>
          </a:p>
          <a:p>
            <a:r>
              <a:rPr lang="en-US" dirty="0" smtClean="0"/>
              <a:t>-Revise Code of Conduct </a:t>
            </a:r>
          </a:p>
          <a:p>
            <a:r>
              <a:rPr lang="en-US" dirty="0" smtClean="0"/>
              <a:t>-Revise district policies</a:t>
            </a:r>
            <a:endParaRPr lang="en-US" dirty="0"/>
          </a:p>
        </p:txBody>
      </p:sp>
      <p:sp>
        <p:nvSpPr>
          <p:cNvPr id="7" name="TextBox 6"/>
          <p:cNvSpPr txBox="1"/>
          <p:nvPr/>
        </p:nvSpPr>
        <p:spPr>
          <a:xfrm>
            <a:off x="6248400" y="1447800"/>
            <a:ext cx="2438400" cy="2308324"/>
          </a:xfrm>
          <a:prstGeom prst="rect">
            <a:avLst/>
          </a:prstGeom>
          <a:noFill/>
        </p:spPr>
        <p:txBody>
          <a:bodyPr wrap="square" rtlCol="0">
            <a:spAutoFit/>
          </a:bodyPr>
          <a:lstStyle/>
          <a:p>
            <a:r>
              <a:rPr lang="en-US" dirty="0" smtClean="0"/>
              <a:t>-Clearly define behaviors related to DD</a:t>
            </a:r>
          </a:p>
          <a:p>
            <a:r>
              <a:rPr lang="en-US" dirty="0" smtClean="0"/>
              <a:t>-Implement alternatives to OSS</a:t>
            </a:r>
          </a:p>
          <a:p>
            <a:r>
              <a:rPr lang="en-US" dirty="0" smtClean="0"/>
              <a:t>-Ensure quality of data</a:t>
            </a:r>
          </a:p>
          <a:p>
            <a:r>
              <a:rPr lang="en-US" dirty="0" smtClean="0"/>
              <a:t>-Train staff about DD</a:t>
            </a:r>
            <a:endParaRPr lang="en-US" dirty="0"/>
          </a:p>
        </p:txBody>
      </p:sp>
      <p:sp>
        <p:nvSpPr>
          <p:cNvPr id="8" name="TextBox 7"/>
          <p:cNvSpPr txBox="1"/>
          <p:nvPr/>
        </p:nvSpPr>
        <p:spPr>
          <a:xfrm>
            <a:off x="228600" y="4013180"/>
            <a:ext cx="2362200" cy="2585323"/>
          </a:xfrm>
          <a:prstGeom prst="rect">
            <a:avLst/>
          </a:prstGeom>
          <a:noFill/>
        </p:spPr>
        <p:txBody>
          <a:bodyPr wrap="square" rtlCol="0">
            <a:spAutoFit/>
          </a:bodyPr>
          <a:lstStyle/>
          <a:p>
            <a:r>
              <a:rPr lang="en-US" dirty="0" smtClean="0"/>
              <a:t>-Cultural </a:t>
            </a:r>
            <a:r>
              <a:rPr lang="en-US" dirty="0" err="1" smtClean="0"/>
              <a:t>Responsivity</a:t>
            </a:r>
            <a:r>
              <a:rPr lang="en-US" dirty="0" smtClean="0"/>
              <a:t> Training</a:t>
            </a:r>
          </a:p>
          <a:p>
            <a:r>
              <a:rPr lang="en-US" dirty="0" smtClean="0"/>
              <a:t>-Conversations and Training related to:</a:t>
            </a:r>
          </a:p>
          <a:p>
            <a:r>
              <a:rPr lang="en-US" dirty="0" smtClean="0"/>
              <a:t>Race, Whiteness, Privilege, Power, Racism, Culture, etc.</a:t>
            </a:r>
          </a:p>
          <a:p>
            <a:r>
              <a:rPr lang="en-US" dirty="0" smtClean="0"/>
              <a:t>-Examination of specific beliefs</a:t>
            </a:r>
            <a:endParaRPr lang="en-US" dirty="0"/>
          </a:p>
        </p:txBody>
      </p:sp>
      <p:sp>
        <p:nvSpPr>
          <p:cNvPr id="9" name="TextBox 8"/>
          <p:cNvSpPr txBox="1"/>
          <p:nvPr/>
        </p:nvSpPr>
        <p:spPr>
          <a:xfrm>
            <a:off x="6705600" y="4267200"/>
            <a:ext cx="2286000" cy="2308324"/>
          </a:xfrm>
          <a:prstGeom prst="rect">
            <a:avLst/>
          </a:prstGeom>
          <a:noFill/>
        </p:spPr>
        <p:txBody>
          <a:bodyPr wrap="square" rtlCol="0">
            <a:spAutoFit/>
          </a:bodyPr>
          <a:lstStyle/>
          <a:p>
            <a:r>
              <a:rPr lang="en-US" dirty="0" smtClean="0"/>
              <a:t>-Identify and implement strategies to enhance student/teacher relationships</a:t>
            </a:r>
          </a:p>
          <a:p>
            <a:r>
              <a:rPr lang="en-US" dirty="0" smtClean="0"/>
              <a:t>-Emphasize the importance</a:t>
            </a:r>
          </a:p>
          <a:p>
            <a:endParaRPr lang="en-US" dirty="0"/>
          </a:p>
        </p:txBody>
      </p:sp>
    </p:spTree>
    <p:extLst>
      <p:ext uri="{BB962C8B-B14F-4D97-AF65-F5344CB8AC3E}">
        <p14:creationId xmlns:p14="http://schemas.microsoft.com/office/powerpoint/2010/main" val="1364216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7772400" cy="1143000"/>
          </a:xfrm>
        </p:spPr>
        <p:txBody>
          <a:bodyPr>
            <a:normAutofit/>
          </a:bodyPr>
          <a:lstStyle/>
          <a:p>
            <a:r>
              <a:rPr lang="en-US" sz="4400" dirty="0" smtClean="0"/>
              <a:t>Conclusion</a:t>
            </a:r>
            <a:endParaRPr lang="en-US" sz="4400" dirty="0"/>
          </a:p>
        </p:txBody>
      </p:sp>
      <p:sp>
        <p:nvSpPr>
          <p:cNvPr id="3" name="Content Placeholder 2"/>
          <p:cNvSpPr>
            <a:spLocks noGrp="1"/>
          </p:cNvSpPr>
          <p:nvPr>
            <p:ph idx="1"/>
          </p:nvPr>
        </p:nvSpPr>
        <p:spPr>
          <a:xfrm>
            <a:off x="381000" y="1524000"/>
            <a:ext cx="8458200" cy="5105400"/>
          </a:xfrm>
        </p:spPr>
        <p:txBody>
          <a:bodyPr>
            <a:noAutofit/>
          </a:bodyPr>
          <a:lstStyle/>
          <a:p>
            <a:r>
              <a:rPr lang="en-US" sz="3000" b="0" dirty="0" smtClean="0"/>
              <a:t>Context matters- data is relevant to each school</a:t>
            </a:r>
          </a:p>
          <a:p>
            <a:r>
              <a:rPr lang="en-US" sz="3000" b="0" dirty="0" smtClean="0"/>
              <a:t>Changes in our understanding of racism should inform our efforts to address race-related topics</a:t>
            </a:r>
          </a:p>
          <a:p>
            <a:r>
              <a:rPr lang="en-US" sz="3000" b="0" dirty="0" smtClean="0"/>
              <a:t>Disciplinary disproportionality is complex and efforts to respond must consider a variety of factors</a:t>
            </a:r>
          </a:p>
          <a:p>
            <a:r>
              <a:rPr lang="en-US" sz="3000" b="0" dirty="0" smtClean="0"/>
              <a:t>Transitioning from mere data collection to actual responses requires a problem-solving process</a:t>
            </a:r>
            <a:endParaRPr lang="en-US" sz="3000" b="0" dirty="0"/>
          </a:p>
        </p:txBody>
      </p:sp>
    </p:spTree>
    <p:extLst>
      <p:ext uri="{BB962C8B-B14F-4D97-AF65-F5344CB8AC3E}">
        <p14:creationId xmlns:p14="http://schemas.microsoft.com/office/powerpoint/2010/main" val="149246399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What will you do with this information?</a:t>
            </a:r>
            <a:endParaRPr lang="en-US" dirty="0"/>
          </a:p>
        </p:txBody>
      </p:sp>
    </p:spTree>
    <p:extLst>
      <p:ext uri="{BB962C8B-B14F-4D97-AF65-F5344CB8AC3E}">
        <p14:creationId xmlns:p14="http://schemas.microsoft.com/office/powerpoint/2010/main" val="3317032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8153400" cy="1143000"/>
          </a:xfrm>
        </p:spPr>
        <p:txBody>
          <a:bodyPr>
            <a:normAutofit/>
          </a:bodyPr>
          <a:lstStyle/>
          <a:p>
            <a:r>
              <a:rPr lang="en-US" sz="3600" dirty="0" smtClean="0"/>
              <a:t>What is Disciplinary Disproportionality?</a:t>
            </a:r>
            <a:endParaRPr lang="en-US" sz="3600" dirty="0"/>
          </a:p>
        </p:txBody>
      </p:sp>
      <p:sp>
        <p:nvSpPr>
          <p:cNvPr id="3" name="Content Placeholder 2"/>
          <p:cNvSpPr>
            <a:spLocks noGrp="1"/>
          </p:cNvSpPr>
          <p:nvPr>
            <p:ph idx="1"/>
          </p:nvPr>
        </p:nvSpPr>
        <p:spPr/>
        <p:txBody>
          <a:bodyPr>
            <a:normAutofit/>
          </a:bodyPr>
          <a:lstStyle/>
          <a:p>
            <a:r>
              <a:rPr lang="en-US" dirty="0" smtClean="0"/>
              <a:t>It is a term used to describe the inequitable distribution of disciplinary actions in schools (Wallace, </a:t>
            </a:r>
            <a:r>
              <a:rPr lang="en-US" dirty="0" err="1" smtClean="0"/>
              <a:t>Goodkind</a:t>
            </a:r>
            <a:r>
              <a:rPr lang="en-US" dirty="0" smtClean="0"/>
              <a:t>, Wallace, &amp; Bachman, 2008).</a:t>
            </a:r>
          </a:p>
          <a:p>
            <a:r>
              <a:rPr lang="en-US" dirty="0" smtClean="0"/>
              <a:t>Exclusionary disciplinary practices- suspensions, expulsions, or other actions that result in the removal of the student from the educational environment.</a:t>
            </a:r>
          </a:p>
          <a:p>
            <a:r>
              <a:rPr lang="en-US" dirty="0" smtClean="0"/>
              <a:t>The inequity occurs on the basis of race.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8382000" cy="6248400"/>
          </a:xfrm>
        </p:spPr>
        <p:txBody>
          <a:bodyPr>
            <a:noAutofit/>
          </a:bodyPr>
          <a:lstStyle/>
          <a:p>
            <a:pPr fontAlgn="t"/>
            <a:r>
              <a:rPr lang="en-US" sz="2000" cap="none" dirty="0" smtClean="0">
                <a:latin typeface="Segoe Script" pitchFamily="34" charset="0"/>
                <a:cs typeface="Arial" pitchFamily="34" charset="0"/>
              </a:rPr>
              <a:t>If there is no struggle there is no progress.</a:t>
            </a:r>
            <a:br>
              <a:rPr lang="en-US" sz="2000" cap="none" dirty="0" smtClean="0">
                <a:latin typeface="Segoe Script" pitchFamily="34" charset="0"/>
                <a:cs typeface="Arial" pitchFamily="34" charset="0"/>
              </a:rPr>
            </a:br>
            <a:r>
              <a:rPr lang="en-US" sz="2000" cap="none" dirty="0" smtClean="0">
                <a:latin typeface="Segoe Script" pitchFamily="34" charset="0"/>
                <a:cs typeface="Arial" pitchFamily="34" charset="0"/>
              </a:rPr>
              <a:t/>
            </a:r>
            <a:br>
              <a:rPr lang="en-US" sz="2000" cap="none" dirty="0" smtClean="0">
                <a:latin typeface="Segoe Script" pitchFamily="34" charset="0"/>
                <a:cs typeface="Arial" pitchFamily="34" charset="0"/>
              </a:rPr>
            </a:br>
            <a:r>
              <a:rPr lang="en-US" sz="2000" cap="none" dirty="0" smtClean="0">
                <a:latin typeface="Segoe Script" pitchFamily="34" charset="0"/>
                <a:cs typeface="Arial" pitchFamily="34" charset="0"/>
              </a:rPr>
              <a:t>Those who profess to favor freedom, and yet deprecate agitation, are men who want crops without plowing up the ground.</a:t>
            </a:r>
            <a:br>
              <a:rPr lang="en-US" sz="2000" cap="none" dirty="0" smtClean="0">
                <a:latin typeface="Segoe Script" pitchFamily="34" charset="0"/>
                <a:cs typeface="Arial" pitchFamily="34" charset="0"/>
              </a:rPr>
            </a:br>
            <a:r>
              <a:rPr lang="en-US" sz="2000" cap="none" dirty="0" smtClean="0">
                <a:latin typeface="Segoe Script" pitchFamily="34" charset="0"/>
                <a:cs typeface="Arial" pitchFamily="34" charset="0"/>
              </a:rPr>
              <a:t/>
            </a:r>
            <a:br>
              <a:rPr lang="en-US" sz="2000" cap="none" dirty="0" smtClean="0">
                <a:latin typeface="Segoe Script" pitchFamily="34" charset="0"/>
                <a:cs typeface="Arial" pitchFamily="34" charset="0"/>
              </a:rPr>
            </a:br>
            <a:r>
              <a:rPr lang="en-US" sz="2000" cap="none" dirty="0" smtClean="0">
                <a:latin typeface="Segoe Script" pitchFamily="34" charset="0"/>
                <a:cs typeface="Arial" pitchFamily="34" charset="0"/>
              </a:rPr>
              <a:t>They want rain without thunder and lightning.</a:t>
            </a:r>
            <a:br>
              <a:rPr lang="en-US" sz="2000" cap="none" dirty="0" smtClean="0">
                <a:latin typeface="Segoe Script" pitchFamily="34" charset="0"/>
                <a:cs typeface="Arial" pitchFamily="34" charset="0"/>
              </a:rPr>
            </a:br>
            <a:r>
              <a:rPr lang="en-US" sz="2000" cap="none" dirty="0" smtClean="0">
                <a:latin typeface="Segoe Script" pitchFamily="34" charset="0"/>
                <a:cs typeface="Arial" pitchFamily="34" charset="0"/>
              </a:rPr>
              <a:t/>
            </a:r>
            <a:br>
              <a:rPr lang="en-US" sz="2000" cap="none" dirty="0" smtClean="0">
                <a:latin typeface="Segoe Script" pitchFamily="34" charset="0"/>
                <a:cs typeface="Arial" pitchFamily="34" charset="0"/>
              </a:rPr>
            </a:br>
            <a:r>
              <a:rPr lang="en-US" sz="2000" cap="none" dirty="0" smtClean="0">
                <a:latin typeface="Segoe Script" pitchFamily="34" charset="0"/>
                <a:cs typeface="Arial" pitchFamily="34" charset="0"/>
              </a:rPr>
              <a:t>They want the ocean without the awful roar of its many waters.</a:t>
            </a:r>
            <a:br>
              <a:rPr lang="en-US" sz="2000" cap="none" dirty="0" smtClean="0">
                <a:latin typeface="Segoe Script" pitchFamily="34" charset="0"/>
                <a:cs typeface="Arial" pitchFamily="34" charset="0"/>
              </a:rPr>
            </a:br>
            <a:r>
              <a:rPr lang="en-US" sz="2000" cap="none" dirty="0" smtClean="0">
                <a:latin typeface="Segoe Script" pitchFamily="34" charset="0"/>
                <a:cs typeface="Arial" pitchFamily="34" charset="0"/>
              </a:rPr>
              <a:t/>
            </a:r>
            <a:br>
              <a:rPr lang="en-US" sz="2000" cap="none" dirty="0" smtClean="0">
                <a:latin typeface="Segoe Script" pitchFamily="34" charset="0"/>
                <a:cs typeface="Arial" pitchFamily="34" charset="0"/>
              </a:rPr>
            </a:br>
            <a:r>
              <a:rPr lang="en-US" sz="2000" cap="none" dirty="0" smtClean="0">
                <a:latin typeface="Segoe Script" pitchFamily="34" charset="0"/>
                <a:cs typeface="Arial" pitchFamily="34" charset="0"/>
              </a:rPr>
              <a:t>This struggle may be a moral one; or it may be a physical one; or it may be both moral and physical; but it must be a struggle.</a:t>
            </a:r>
            <a:br>
              <a:rPr lang="en-US" sz="2000" cap="none" dirty="0" smtClean="0">
                <a:latin typeface="Segoe Script" pitchFamily="34" charset="0"/>
                <a:cs typeface="Arial" pitchFamily="34" charset="0"/>
              </a:rPr>
            </a:br>
            <a:r>
              <a:rPr lang="en-US" sz="2000" dirty="0" smtClean="0">
                <a:latin typeface="Segoe Script" pitchFamily="34" charset="0"/>
                <a:cs typeface="Arial" pitchFamily="34" charset="0"/>
              </a:rPr>
              <a:t/>
            </a:r>
            <a:br>
              <a:rPr lang="en-US" sz="2000" dirty="0" smtClean="0">
                <a:latin typeface="Segoe Script" pitchFamily="34" charset="0"/>
                <a:cs typeface="Arial" pitchFamily="34" charset="0"/>
              </a:rPr>
            </a:br>
            <a:r>
              <a:rPr lang="en-US" sz="2000" b="1" u="sng" cap="none" dirty="0" smtClean="0">
                <a:latin typeface="Segoe Script" pitchFamily="34" charset="0"/>
                <a:cs typeface="Arial" pitchFamily="34" charset="0"/>
              </a:rPr>
              <a:t>Power concedes nothing without a demand.</a:t>
            </a:r>
            <a:br>
              <a:rPr lang="en-US" sz="2000" b="1" u="sng" cap="none" dirty="0" smtClean="0">
                <a:latin typeface="Segoe Script" pitchFamily="34" charset="0"/>
                <a:cs typeface="Arial" pitchFamily="34" charset="0"/>
              </a:rPr>
            </a:br>
            <a:r>
              <a:rPr lang="en-US" sz="2000" b="1" u="sng" cap="none" dirty="0" smtClean="0">
                <a:latin typeface="Segoe Script" pitchFamily="34" charset="0"/>
                <a:cs typeface="Arial" pitchFamily="34" charset="0"/>
              </a:rPr>
              <a:t/>
            </a:r>
            <a:br>
              <a:rPr lang="en-US" sz="2000" b="1" u="sng" cap="none" dirty="0" smtClean="0">
                <a:latin typeface="Segoe Script" pitchFamily="34" charset="0"/>
                <a:cs typeface="Arial" pitchFamily="34" charset="0"/>
              </a:rPr>
            </a:br>
            <a:r>
              <a:rPr lang="en-US" sz="2000" b="1" u="sng" cap="none" dirty="0" smtClean="0">
                <a:latin typeface="Segoe Script" pitchFamily="34" charset="0"/>
                <a:cs typeface="Arial" pitchFamily="34" charset="0"/>
              </a:rPr>
              <a:t>It never did and it never will.</a:t>
            </a:r>
            <a:r>
              <a:rPr lang="en-US" sz="2000" cap="none" dirty="0" smtClean="0">
                <a:latin typeface="Segoe Script" pitchFamily="34" charset="0"/>
                <a:cs typeface="Arial" pitchFamily="34" charset="0"/>
              </a:rPr>
              <a:t/>
            </a:r>
            <a:br>
              <a:rPr lang="en-US" sz="2000" cap="none" dirty="0" smtClean="0">
                <a:latin typeface="Segoe Script" pitchFamily="34" charset="0"/>
                <a:cs typeface="Arial" pitchFamily="34" charset="0"/>
              </a:rPr>
            </a:br>
            <a:r>
              <a:rPr lang="en-US" sz="1800" cap="none" dirty="0" smtClean="0">
                <a:latin typeface="Segoe Script" pitchFamily="34" charset="0"/>
                <a:cs typeface="Arial" pitchFamily="34" charset="0"/>
              </a:rPr>
              <a:t/>
            </a:r>
            <a:br>
              <a:rPr lang="en-US" sz="1800" cap="none" dirty="0" smtClean="0">
                <a:latin typeface="Segoe Script" pitchFamily="34" charset="0"/>
                <a:cs typeface="Arial" pitchFamily="34" charset="0"/>
              </a:rPr>
            </a:br>
            <a:r>
              <a:rPr lang="en-US" sz="1800" b="1" cap="none" dirty="0" smtClean="0">
                <a:latin typeface="Segoe Script" pitchFamily="34" charset="0"/>
                <a:cs typeface="Arial" pitchFamily="34" charset="0"/>
              </a:rPr>
              <a:t>Frederick </a:t>
            </a:r>
            <a:r>
              <a:rPr lang="en-US" sz="1800" b="1" cap="none" dirty="0" err="1" smtClean="0">
                <a:latin typeface="Segoe Script" pitchFamily="34" charset="0"/>
                <a:cs typeface="Arial" pitchFamily="34" charset="0"/>
              </a:rPr>
              <a:t>douglass</a:t>
            </a:r>
            <a:r>
              <a:rPr lang="en-US" sz="1800" b="1" cap="none" dirty="0" smtClean="0">
                <a:latin typeface="Segoe Script" pitchFamily="34" charset="0"/>
                <a:cs typeface="Arial" pitchFamily="34" charset="0"/>
              </a:rPr>
              <a:t>, letter to abolitionist associate, 1853</a:t>
            </a:r>
            <a:r>
              <a:rPr lang="en-US" sz="1800" dirty="0" smtClean="0">
                <a:latin typeface="Segoe Script" pitchFamily="34" charset="0"/>
              </a:rPr>
              <a:t/>
            </a:r>
            <a:br>
              <a:rPr lang="en-US" sz="1800" dirty="0" smtClean="0">
                <a:latin typeface="Segoe Script" pitchFamily="34" charset="0"/>
              </a:rPr>
            </a:br>
            <a:endParaRPr lang="en-US" sz="1800" dirty="0">
              <a:latin typeface="Segoe Script"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Resources</a:t>
            </a:r>
            <a:endParaRPr lang="en-US" dirty="0"/>
          </a:p>
        </p:txBody>
      </p:sp>
      <p:sp>
        <p:nvSpPr>
          <p:cNvPr id="3" name="Content Placeholder 2"/>
          <p:cNvSpPr>
            <a:spLocks noGrp="1"/>
          </p:cNvSpPr>
          <p:nvPr>
            <p:ph idx="1"/>
          </p:nvPr>
        </p:nvSpPr>
        <p:spPr/>
        <p:txBody>
          <a:bodyPr>
            <a:normAutofit/>
          </a:bodyPr>
          <a:lstStyle/>
          <a:p>
            <a:r>
              <a:rPr lang="en-US" dirty="0" err="1" smtClean="0"/>
              <a:t>Nccrest</a:t>
            </a:r>
            <a:r>
              <a:rPr lang="en-US" dirty="0" smtClean="0"/>
              <a:t>: </a:t>
            </a:r>
            <a:r>
              <a:rPr lang="en-US" dirty="0" smtClean="0">
                <a:hlinkClick r:id="rId2"/>
              </a:rPr>
              <a:t>http://www.nccrest.org/</a:t>
            </a:r>
            <a:endParaRPr lang="en-US" dirty="0" smtClean="0"/>
          </a:p>
          <a:p>
            <a:r>
              <a:rPr lang="en-US" dirty="0" smtClean="0"/>
              <a:t>Restorative Practices: </a:t>
            </a:r>
            <a:r>
              <a:rPr lang="en-US" dirty="0" smtClean="0">
                <a:hlinkClick r:id="rId3"/>
              </a:rPr>
              <a:t>http://gwired.gwu.edu/hamfish/merlin-cgi/p/downloadFile/d/16820/n/off/other/1/name/04Riestenbergpdf/</a:t>
            </a:r>
            <a:endParaRPr lang="en-US" dirty="0" smtClean="0"/>
          </a:p>
          <a:p>
            <a:r>
              <a:rPr lang="en-US" dirty="0" smtClean="0"/>
              <a:t>Courageous Conversations About Race: </a:t>
            </a:r>
            <a:r>
              <a:rPr lang="en-US" dirty="0" smtClean="0">
                <a:hlinkClick r:id="rId4"/>
              </a:rPr>
              <a:t>http://www.youtube.com/watch?v=NDuVvN0qjpA</a:t>
            </a:r>
            <a:endParaRPr lang="en-US" dirty="0" smtClean="0"/>
          </a:p>
          <a:p>
            <a:r>
              <a:rPr lang="en-US" dirty="0"/>
              <a:t>Alternatives to Zero Tolerance</a:t>
            </a:r>
          </a:p>
          <a:p>
            <a:r>
              <a:rPr lang="en-US" dirty="0">
                <a:hlinkClick r:id="rId5"/>
              </a:rPr>
              <a:t>http://www.dignityinschools.org/content/introduction-alternatives-zero-tolerance</a:t>
            </a:r>
            <a:endParaRPr lang="en-US" dirty="0"/>
          </a:p>
          <a:p>
            <a:r>
              <a:rPr lang="en-US" dirty="0"/>
              <a:t>The School Climate Challenge</a:t>
            </a:r>
          </a:p>
          <a:p>
            <a:r>
              <a:rPr lang="en-US" dirty="0">
                <a:hlinkClick r:id="rId6"/>
              </a:rPr>
              <a:t>http://issuu.com/csee/docs/school-climate-challenge?mode=window&amp;pageNumber=4</a:t>
            </a:r>
            <a:endParaRPr lang="en-US" dirty="0"/>
          </a:p>
          <a:p>
            <a:endParaRPr lang="en-US" dirty="0" smtClean="0"/>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Bonilla-Silva, E. (2006). </a:t>
            </a:r>
            <a:r>
              <a:rPr lang="en-US" i="1" dirty="0" smtClean="0"/>
              <a:t>Racism without racists: Color-blind racism and the persistence of racial inequality in the United States (2nd ed.)</a:t>
            </a:r>
            <a:r>
              <a:rPr lang="en-US" dirty="0" smtClean="0"/>
              <a:t> Lanham, MD: The </a:t>
            </a:r>
            <a:r>
              <a:rPr lang="en-US" dirty="0" err="1" smtClean="0"/>
              <a:t>Rowman</a:t>
            </a:r>
            <a:r>
              <a:rPr lang="en-US" dirty="0" smtClean="0"/>
              <a:t> &amp; Littlefield Publishing Group, Inc.</a:t>
            </a:r>
          </a:p>
          <a:p>
            <a:r>
              <a:rPr lang="en-US" dirty="0" smtClean="0"/>
              <a:t>Children’s Defense Fund, (1975). </a:t>
            </a:r>
            <a:r>
              <a:rPr lang="en-US" i="1" dirty="0" smtClean="0"/>
              <a:t>School Suspensions: Are they helping children? A Report.</a:t>
            </a:r>
            <a:r>
              <a:rPr lang="en-US" dirty="0" smtClean="0"/>
              <a:t> p. 1-270. Washington Research Project, Inc.</a:t>
            </a:r>
          </a:p>
          <a:p>
            <a:r>
              <a:rPr lang="en-US" dirty="0" smtClean="0"/>
              <a:t>Children’s Defense Fund (1974). </a:t>
            </a:r>
            <a:r>
              <a:rPr lang="en-US" i="1" dirty="0" smtClean="0"/>
              <a:t>Children Out of School in America</a:t>
            </a:r>
            <a:r>
              <a:rPr lang="en-US" dirty="0" smtClean="0"/>
              <a:t>. Cambridge, MA: 	The Washington Research Project, Inc. Retrieved November 1, 2011 from:  	</a:t>
            </a:r>
          </a:p>
          <a:p>
            <a:r>
              <a:rPr lang="en-US" dirty="0" smtClean="0"/>
              <a:t>         </a:t>
            </a:r>
            <a:r>
              <a:rPr lang="en-US" dirty="0" smtClean="0">
                <a:hlinkClick r:id="rId2"/>
              </a:rPr>
              <a:t>http://diglib.lib.utk.edu/cdf/main.php?bid=124&amp;pg=1</a:t>
            </a:r>
            <a:r>
              <a:rPr lang="en-US" dirty="0" smtClean="0"/>
              <a:t>. </a:t>
            </a:r>
          </a:p>
          <a:p>
            <a:r>
              <a:rPr lang="en-US" dirty="0" smtClean="0"/>
              <a:t>Civil Rights Act, (1957). PL 88-352. Retrieved November 8, 2011 from:  </a:t>
            </a:r>
            <a:r>
              <a:rPr lang="en-US" dirty="0" smtClean="0">
                <a:hlinkClick r:id="rId3"/>
              </a:rPr>
              <a:t>http://www.eisenhower.archives.gov/research/online_documents/civil_rights_act.html</a:t>
            </a:r>
            <a:r>
              <a:rPr lang="en-US" dirty="0" smtClean="0"/>
              <a:t>. </a:t>
            </a:r>
          </a:p>
          <a:p>
            <a:r>
              <a:rPr lang="en-US" dirty="0" smtClean="0"/>
              <a:t>Civil Rights Act, (1964). Retrieved November 8, 2011 from: </a:t>
            </a:r>
            <a:r>
              <a:rPr lang="en-US" dirty="0" smtClean="0">
                <a:hlinkClick r:id="rId4"/>
              </a:rPr>
              <a:t>http://www.dotcr.ost.dot.gov/Documents/YCR/CIVILR64.HTM</a:t>
            </a:r>
            <a:r>
              <a:rPr lang="en-US" dirty="0" smtClean="0"/>
              <a:t>. </a:t>
            </a:r>
          </a:p>
          <a:p>
            <a:r>
              <a:rPr lang="en-US" dirty="0" smtClean="0"/>
              <a:t>Children’s Defense Fund, (2011). </a:t>
            </a:r>
            <a:r>
              <a:rPr lang="en-US" i="1" dirty="0" smtClean="0"/>
              <a:t>Portrait of Inequality 2011: Black Children in America. </a:t>
            </a:r>
            <a:r>
              <a:rPr lang="en-US" dirty="0" smtClean="0"/>
              <a:t>Retrieved August 3, 2011 from: </a:t>
            </a:r>
            <a:r>
              <a:rPr lang="en-US" dirty="0" smtClean="0">
                <a:hlinkClick r:id="rId5"/>
              </a:rPr>
              <a:t>http://www.childrensdefense.org/child-research-data-publications/data/portrait-of-inequality-2011.html</a:t>
            </a:r>
            <a:r>
              <a:rPr lang="en-US" dirty="0" smtClean="0"/>
              <a:t>. </a:t>
            </a:r>
          </a:p>
          <a:p>
            <a:r>
              <a:rPr lang="en-US" dirty="0" smtClean="0"/>
              <a:t>Civil Rights Data Collection Report (2006). </a:t>
            </a:r>
            <a:r>
              <a:rPr lang="en-US" i="1" dirty="0" smtClean="0"/>
              <a:t>Projected Values for the Nation.</a:t>
            </a:r>
            <a:r>
              <a:rPr lang="en-US" dirty="0" smtClean="0"/>
              <a:t> Retrieved April 2, 2011 from: </a:t>
            </a:r>
            <a:r>
              <a:rPr lang="en-US" dirty="0" smtClean="0">
                <a:hlinkClick r:id="rId6"/>
              </a:rPr>
              <a:t>http://ocrdata.ed.gov</a:t>
            </a:r>
            <a:r>
              <a:rPr lang="en-US" dirty="0" smtClean="0"/>
              <a:t>/. </a:t>
            </a:r>
          </a:p>
          <a:p>
            <a:r>
              <a:rPr lang="en-US" dirty="0" smtClean="0"/>
              <a:t>Civil Rights Data Collection Report (2012). </a:t>
            </a:r>
            <a:r>
              <a:rPr lang="en-US" i="1" dirty="0" smtClean="0"/>
              <a:t>The Transformed Data Collection (CRDC).</a:t>
            </a:r>
            <a:r>
              <a:rPr lang="en-US" dirty="0" smtClean="0"/>
              <a:t> Retrieved March 8, 2012 from: </a:t>
            </a:r>
            <a:r>
              <a:rPr lang="en-US" dirty="0" smtClean="0">
                <a:hlinkClick r:id="rId7"/>
              </a:rPr>
              <a:t>http://www2.ed.gov/about/offices/list/ocr/docs/crdc-2012-data-summary.pdf</a:t>
            </a:r>
            <a:r>
              <a:rPr lang="en-US" dirty="0" smtClean="0"/>
              <a:t>.</a:t>
            </a:r>
          </a:p>
          <a:p>
            <a:r>
              <a:rPr lang="en-US" dirty="0" smtClean="0"/>
              <a:t>Clarke, J. </a:t>
            </a:r>
            <a:r>
              <a:rPr lang="en-US" dirty="0" err="1" smtClean="0"/>
              <a:t>Saraga</a:t>
            </a:r>
            <a:r>
              <a:rPr lang="en-US" dirty="0" smtClean="0"/>
              <a:t>, E. (2001). </a:t>
            </a:r>
            <a:r>
              <a:rPr lang="en-US" i="1" dirty="0" smtClean="0"/>
              <a:t>Embodying the Social: Constructions of Difference. </a:t>
            </a:r>
            <a:r>
              <a:rPr lang="en-US" dirty="0" smtClean="0"/>
              <a:t>E. </a:t>
            </a:r>
            <a:r>
              <a:rPr lang="en-US" dirty="0" err="1" smtClean="0"/>
              <a:t>Saraga</a:t>
            </a:r>
            <a:r>
              <a:rPr lang="en-US" dirty="0" smtClean="0"/>
              <a:t> (Ed.). New York, NY: </a:t>
            </a:r>
            <a:r>
              <a:rPr lang="en-US" dirty="0" err="1" smtClean="0"/>
              <a:t>Routledge</a:t>
            </a:r>
            <a:r>
              <a:rPr lang="en-US" dirty="0" smtClean="0"/>
              <a:t>. </a:t>
            </a:r>
          </a:p>
          <a:p>
            <a:pPr>
              <a:buNone/>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Committee on Education and Labor, (1974). </a:t>
            </a:r>
            <a:r>
              <a:rPr lang="en-US" i="1" dirty="0" smtClean="0"/>
              <a:t>Juvenile Justice and Delinquency Prevention and Runaway Youth. </a:t>
            </a:r>
            <a:r>
              <a:rPr lang="en-US" dirty="0" smtClean="0"/>
              <a:t>Testimony of Peter Holmes, p. 474-515. </a:t>
            </a:r>
          </a:p>
          <a:p>
            <a:r>
              <a:rPr lang="en-US" dirty="0" smtClean="0"/>
              <a:t>Retrieved November 16, 2011 from: </a:t>
            </a:r>
            <a:r>
              <a:rPr lang="en-US" dirty="0" smtClean="0">
                <a:hlinkClick r:id="rId2"/>
              </a:rPr>
              <a:t>http://babel.hathitrust.org/cgi/pt?u=1&amp;num=474&amp;seq=4&amp;view=image&amp;size=100&amp;id=mdp.39015010298803</a:t>
            </a:r>
            <a:r>
              <a:rPr lang="en-US" dirty="0" smtClean="0"/>
              <a:t> </a:t>
            </a:r>
          </a:p>
          <a:p>
            <a:r>
              <a:rPr lang="en-US" dirty="0" smtClean="0"/>
              <a:t>Duncan, A. (2010). Crossing the Next Bridge: Secretary Arne Duncan’s Remarks on the 45th Anniversary of “Bloody Sunday” at the Edmund </a:t>
            </a:r>
            <a:r>
              <a:rPr lang="en-US" dirty="0" err="1" smtClean="0"/>
              <a:t>Pettus</a:t>
            </a:r>
            <a:r>
              <a:rPr lang="en-US" dirty="0" smtClean="0"/>
              <a:t> Bridge, Selma, Alabama on March 8, 2010. Retrieved March 8, 2012 from: </a:t>
            </a:r>
            <a:r>
              <a:rPr lang="en-US" dirty="0" smtClean="0">
                <a:hlinkClick r:id="rId3"/>
              </a:rPr>
              <a:t>http://www2.ed.gov/news/speeches/2010/03/03082010.html</a:t>
            </a:r>
            <a:r>
              <a:rPr lang="en-US" dirty="0" smtClean="0"/>
              <a:t>. </a:t>
            </a:r>
          </a:p>
          <a:p>
            <a:r>
              <a:rPr lang="en-US" dirty="0" smtClean="0"/>
              <a:t>Foucault, M. (1979). </a:t>
            </a:r>
            <a:r>
              <a:rPr lang="en-US" i="1" dirty="0" smtClean="0"/>
              <a:t>Discipline and Punish: The birth of the prison.</a:t>
            </a:r>
            <a:r>
              <a:rPr lang="en-US" dirty="0" smtClean="0"/>
              <a:t> (2nd Vintage ed.), New York, NY: Random House, Inc. </a:t>
            </a:r>
          </a:p>
          <a:p>
            <a:r>
              <a:rPr lang="en-US" dirty="0" smtClean="0"/>
              <a:t>Foucault, M. (2006) [2003]. Psychiatric Power. Lectures at the </a:t>
            </a:r>
            <a:r>
              <a:rPr lang="en-US" dirty="0" err="1" smtClean="0"/>
              <a:t>Collège</a:t>
            </a:r>
            <a:r>
              <a:rPr lang="en-US" dirty="0" smtClean="0"/>
              <a:t> de France, 1973- 1974. Tr. Graham </a:t>
            </a:r>
            <a:r>
              <a:rPr lang="en-US" dirty="0" err="1" smtClean="0"/>
              <a:t>Burchell</a:t>
            </a:r>
            <a:r>
              <a:rPr lang="en-US" dirty="0" smtClean="0"/>
              <a:t>. New York: Picador.</a:t>
            </a:r>
          </a:p>
          <a:p>
            <a:r>
              <a:rPr lang="en-US" dirty="0" smtClean="0"/>
              <a:t>Hill-Collins, P. (2009). </a:t>
            </a:r>
            <a:r>
              <a:rPr lang="en-US" i="1" dirty="0" smtClean="0"/>
              <a:t>Another Kind of Public Education: Race, Schools, the Media, and Democratic Possibilities. </a:t>
            </a:r>
            <a:r>
              <a:rPr lang="en-US" dirty="0" smtClean="0"/>
              <a:t>Boston, MA: Beacon Press. </a:t>
            </a:r>
          </a:p>
          <a:p>
            <a:r>
              <a:rPr lang="en-US" dirty="0" smtClean="0"/>
              <a:t>Hinojosa, M. (2008). Black-White differences in school suspension: Effect of student beliefs about teachers. </a:t>
            </a:r>
            <a:r>
              <a:rPr lang="en-US" i="1" dirty="0" smtClean="0"/>
              <a:t>Sociological Spectrum, 28, </a:t>
            </a:r>
            <a:r>
              <a:rPr lang="en-US" dirty="0" smtClean="0"/>
              <a:t>p. 175-193. </a:t>
            </a:r>
          </a:p>
          <a:p>
            <a:r>
              <a:rPr lang="en-US" dirty="0" err="1" smtClean="0"/>
              <a:t>Losen</a:t>
            </a:r>
            <a:r>
              <a:rPr lang="en-US" dirty="0" smtClean="0"/>
              <a:t>, D. (2011). Discipline Policies, Successful Schools and Racial Justice. Boulder, CO: National Education Policy Center. Retrieved March 8, 2012 from: </a:t>
            </a:r>
            <a:r>
              <a:rPr lang="en-US" dirty="0" smtClean="0">
                <a:hlinkClick r:id="rId4"/>
              </a:rPr>
              <a:t>http://eric.ed.gov/PDFS/ED524711.pdf</a:t>
            </a:r>
            <a:r>
              <a:rPr lang="en-US" dirty="0" smtClean="0"/>
              <a:t>. </a:t>
            </a:r>
          </a:p>
          <a:p>
            <a:pPr>
              <a:buNone/>
            </a:pP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Mendez, L. (2003). Predictors of suspension and negative school outcomes: A 	longitudinal investigation. </a:t>
            </a:r>
            <a:r>
              <a:rPr lang="en-US" i="1" dirty="0" smtClean="0"/>
              <a:t>New Directions for Youth Development, 99,</a:t>
            </a:r>
            <a:r>
              <a:rPr lang="en-US" dirty="0" smtClean="0"/>
              <a:t> p. 17- 	33.</a:t>
            </a:r>
          </a:p>
          <a:p>
            <a:r>
              <a:rPr lang="en-US" dirty="0" smtClean="0"/>
              <a:t>Monroe, C. (2005). Why are “Bad Boys” always Black? Causes of Disproportionality in School Discipline and Recommendations for Change. </a:t>
            </a:r>
            <a:r>
              <a:rPr lang="en-US" i="1" dirty="0" smtClean="0"/>
              <a:t>The Clearing House, 79, 1</a:t>
            </a:r>
            <a:r>
              <a:rPr lang="en-US" dirty="0" smtClean="0"/>
              <a:t>.</a:t>
            </a:r>
          </a:p>
          <a:p>
            <a:r>
              <a:rPr lang="en-US" dirty="0" err="1" smtClean="0"/>
              <a:t>Noltemeyer</a:t>
            </a:r>
            <a:r>
              <a:rPr lang="en-US" dirty="0" smtClean="0"/>
              <a:t>, A. &amp; </a:t>
            </a:r>
            <a:r>
              <a:rPr lang="en-US" dirty="0" err="1" smtClean="0"/>
              <a:t>Mcloughlin</a:t>
            </a:r>
            <a:r>
              <a:rPr lang="en-US" dirty="0" smtClean="0"/>
              <a:t>, C. (2010). Changes in Exclusionary Discipline Rates and Disciplinary Disproportionality Over Time. </a:t>
            </a:r>
            <a:r>
              <a:rPr lang="en-US" i="1" dirty="0" smtClean="0"/>
              <a:t>International Journal of Special Education, (25) 1</a:t>
            </a:r>
            <a:r>
              <a:rPr lang="en-US" dirty="0" smtClean="0"/>
              <a:t>, p. 59-70.</a:t>
            </a:r>
          </a:p>
          <a:p>
            <a:r>
              <a:rPr lang="en-US" dirty="0" smtClean="0"/>
              <a:t>Omi, M. &amp; </a:t>
            </a:r>
            <a:r>
              <a:rPr lang="en-US" dirty="0" err="1" smtClean="0"/>
              <a:t>Winant</a:t>
            </a:r>
            <a:r>
              <a:rPr lang="en-US" dirty="0" smtClean="0"/>
              <a:t>, H. (1994). </a:t>
            </a:r>
            <a:r>
              <a:rPr lang="en-US" i="1" dirty="0" smtClean="0"/>
              <a:t>Racial Formation in the United States: From the 1960’s to the 1990’s (2nd Ed.)</a:t>
            </a:r>
            <a:r>
              <a:rPr lang="en-US" dirty="0" smtClean="0"/>
              <a:t> New York, NY: </a:t>
            </a:r>
            <a:r>
              <a:rPr lang="en-US" dirty="0" err="1" smtClean="0"/>
              <a:t>Routledge</a:t>
            </a:r>
            <a:r>
              <a:rPr lang="en-US" dirty="0" smtClean="0"/>
              <a:t>.</a:t>
            </a:r>
          </a:p>
          <a:p>
            <a:r>
              <a:rPr lang="en-US" dirty="0" smtClean="0"/>
              <a:t>Rausch, M. &amp; </a:t>
            </a:r>
            <a:r>
              <a:rPr lang="en-US" dirty="0" err="1" smtClean="0"/>
              <a:t>Skiba</a:t>
            </a:r>
            <a:r>
              <a:rPr lang="en-US" dirty="0" smtClean="0"/>
              <a:t>, R. (2004).  Disproportionality in school discipline among minority students in Indiana: Description and Analysis. </a:t>
            </a:r>
            <a:r>
              <a:rPr lang="en-US" i="1" dirty="0" smtClean="0"/>
              <a:t>Children Left Behind Policy Briefs Supplementary Analysis 2-A, Center for Evaluation and Education Policy, July 2004. </a:t>
            </a:r>
            <a:r>
              <a:rPr lang="en-US" dirty="0" smtClean="0"/>
              <a:t>Retrieved March 13, 2012 from:  </a:t>
            </a:r>
            <a:r>
              <a:rPr lang="en-US" dirty="0" smtClean="0">
                <a:hlinkClick r:id="rId2"/>
              </a:rPr>
              <a:t>http://eric.ed.gov/PDFS/ED488897.pdf</a:t>
            </a:r>
            <a:r>
              <a:rPr lang="en-US" dirty="0" smtClean="0"/>
              <a:t>. </a:t>
            </a:r>
          </a:p>
          <a:p>
            <a:r>
              <a:rPr lang="en-US" dirty="0" smtClean="0"/>
              <a:t>Ransom, J. (1997). </a:t>
            </a:r>
            <a:r>
              <a:rPr lang="en-US" i="1" dirty="0" smtClean="0"/>
              <a:t>Foucault’s Discipline: The politics of subjectivity.</a:t>
            </a:r>
            <a:r>
              <a:rPr lang="en-US" dirty="0" smtClean="0"/>
              <a:t> Durham, NC: Duke University Press.</a:t>
            </a:r>
          </a:p>
          <a:p>
            <a:r>
              <a:rPr lang="en-US" dirty="0" err="1" smtClean="0"/>
              <a:t>Skiba</a:t>
            </a:r>
            <a:r>
              <a:rPr lang="en-US" dirty="0" smtClean="0"/>
              <a:t>, R., Peterson, R. &amp; Williams, T. (1997). Office referrals and suspension: Disciplinary intervention in middle schools. </a:t>
            </a:r>
            <a:r>
              <a:rPr lang="en-US" i="1" dirty="0" smtClean="0"/>
              <a:t>Education and Treatment of Children, 20, 3,</a:t>
            </a:r>
            <a:r>
              <a:rPr lang="en-US" dirty="0" smtClean="0"/>
              <a:t> p. 295-315. </a:t>
            </a:r>
          </a:p>
          <a:p>
            <a:r>
              <a:rPr lang="en-US" dirty="0" err="1" smtClean="0"/>
              <a:t>Skiba</a:t>
            </a:r>
            <a:r>
              <a:rPr lang="en-US" dirty="0" smtClean="0"/>
              <a:t>, R., Michael, R., </a:t>
            </a:r>
            <a:r>
              <a:rPr lang="en-US" dirty="0" err="1" smtClean="0"/>
              <a:t>Nardo</a:t>
            </a:r>
            <a:r>
              <a:rPr lang="en-US" dirty="0" smtClean="0"/>
              <a:t>, A., &amp; Peterson, R., (2002). The color of discipline: Sources of racial and gender disproportionality in school punishment. </a:t>
            </a:r>
            <a:r>
              <a:rPr lang="en-US" i="1" dirty="0" smtClean="0"/>
              <a:t>The Urban Review, 34,4,</a:t>
            </a:r>
            <a:r>
              <a:rPr lang="en-US" dirty="0" smtClean="0"/>
              <a:t> 317-342. </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47500" lnSpcReduction="20000"/>
          </a:bodyPr>
          <a:lstStyle/>
          <a:p>
            <a:r>
              <a:rPr lang="en-US" dirty="0" err="1" smtClean="0"/>
              <a:t>Skiba</a:t>
            </a:r>
            <a:r>
              <a:rPr lang="en-US" dirty="0" smtClean="0"/>
              <a:t>, R., Horner, R. Chung, C., Rausch, M., May, S. &amp; Tobin, T. (2011). Race is not 	neutral: A national investigation of African American and Latino Disproportionality 	in school discipline. </a:t>
            </a:r>
            <a:r>
              <a:rPr lang="en-US" i="1" dirty="0" smtClean="0"/>
              <a:t>School Psychology Review, 40,</a:t>
            </a:r>
            <a:r>
              <a:rPr lang="en-US" dirty="0" smtClean="0"/>
              <a:t> p. 85-107. </a:t>
            </a:r>
          </a:p>
          <a:p>
            <a:r>
              <a:rPr lang="en-US" dirty="0" err="1" smtClean="0"/>
              <a:t>Skiba</a:t>
            </a:r>
            <a:r>
              <a:rPr lang="en-US" dirty="0" smtClean="0"/>
              <a:t>, R. J., Peterson, R. L., &amp; Williams, T. (1997). Office referrals and suspension: Disciplinary intervention in middle schools. </a:t>
            </a:r>
            <a:r>
              <a:rPr lang="en-US" i="1" dirty="0" smtClean="0"/>
              <a:t>Education and Treatment of Children, 20(3)</a:t>
            </a:r>
            <a:r>
              <a:rPr lang="en-US" dirty="0" smtClean="0"/>
              <a:t>, 295-315. </a:t>
            </a:r>
          </a:p>
          <a:p>
            <a:r>
              <a:rPr lang="en-US" dirty="0" err="1" smtClean="0"/>
              <a:t>Skiba</a:t>
            </a:r>
            <a:r>
              <a:rPr lang="en-US" dirty="0" smtClean="0"/>
              <a:t>, R., </a:t>
            </a:r>
            <a:r>
              <a:rPr lang="en-US" dirty="0" err="1" smtClean="0"/>
              <a:t>Poloni</a:t>
            </a:r>
            <a:r>
              <a:rPr lang="en-US" dirty="0" smtClean="0"/>
              <a:t>-Staudinger, L., Simmons, A, </a:t>
            </a:r>
            <a:r>
              <a:rPr lang="en-US" dirty="0" err="1" smtClean="0"/>
              <a:t>Feggins-Azziz</a:t>
            </a:r>
            <a:r>
              <a:rPr lang="en-US" dirty="0" smtClean="0"/>
              <a:t>, R., &amp; </a:t>
            </a:r>
            <a:r>
              <a:rPr lang="en-US" dirty="0" err="1" smtClean="0"/>
              <a:t>Choong-Geun</a:t>
            </a:r>
            <a:r>
              <a:rPr lang="en-US" dirty="0" smtClean="0"/>
              <a:t>, C. (2005). Unproven Links: Can poverty explain ethnic disproportionality in special education? </a:t>
            </a:r>
            <a:r>
              <a:rPr lang="en-US" i="1" dirty="0" smtClean="0"/>
              <a:t>The Journal of Special Education, (39)3,</a:t>
            </a:r>
            <a:r>
              <a:rPr lang="en-US" dirty="0" smtClean="0"/>
              <a:t> p. 130-144. </a:t>
            </a:r>
          </a:p>
          <a:p>
            <a:r>
              <a:rPr lang="en-US" dirty="0" err="1" smtClean="0"/>
              <a:t>Skiba</a:t>
            </a:r>
            <a:r>
              <a:rPr lang="en-US" dirty="0" smtClean="0"/>
              <a:t>, R. &amp; Rausch, M. (2006). Zero Tolerance, Suspension, and Expulsion: Questions of equity and effectiveness. In </a:t>
            </a:r>
            <a:r>
              <a:rPr lang="en-US" dirty="0" err="1" smtClean="0"/>
              <a:t>Everston</a:t>
            </a:r>
            <a:r>
              <a:rPr lang="en-US" dirty="0" smtClean="0"/>
              <a:t>, C. &amp; Weinstein, C (Eds.) </a:t>
            </a:r>
            <a:r>
              <a:rPr lang="en-US" i="1" dirty="0" smtClean="0"/>
              <a:t>Handbook of Classroom Management: Research, </a:t>
            </a:r>
            <a:r>
              <a:rPr lang="en-US" i="1" dirty="0" err="1" smtClean="0"/>
              <a:t>preactice</a:t>
            </a:r>
            <a:r>
              <a:rPr lang="en-US" i="1" dirty="0" smtClean="0"/>
              <a:t>, and contemporary issues. </a:t>
            </a:r>
            <a:r>
              <a:rPr lang="en-US" dirty="0" smtClean="0"/>
              <a:t>Mahwah, NJ: Lawrence Erlbaum Associates, Publishers. </a:t>
            </a:r>
          </a:p>
          <a:p>
            <a:r>
              <a:rPr lang="en-US" dirty="0" err="1" smtClean="0"/>
              <a:t>Skiba</a:t>
            </a:r>
            <a:r>
              <a:rPr lang="en-US" dirty="0" smtClean="0"/>
              <a:t>, R., Simmons, A., Ritter, S., Kohler, K., &amp; Wu, T. (2003) The Psychology of Disproportionality: Minority placement in context. </a:t>
            </a:r>
            <a:r>
              <a:rPr lang="en-US" i="1" dirty="0" smtClean="0"/>
              <a:t>Minority Voices, 6</a:t>
            </a:r>
            <a:r>
              <a:rPr lang="en-US" dirty="0" smtClean="0"/>
              <a:t>, p. 27-40. </a:t>
            </a:r>
          </a:p>
          <a:p>
            <a:r>
              <a:rPr lang="en-US" dirty="0" smtClean="0"/>
              <a:t>Southern Regional Council &amp; the Robert F. Kennedy Memorial, (1973). </a:t>
            </a:r>
            <a:r>
              <a:rPr lang="en-US" i="1" dirty="0" smtClean="0"/>
              <a:t>The Student </a:t>
            </a:r>
            <a:r>
              <a:rPr lang="en-US" i="1" dirty="0" err="1" smtClean="0"/>
              <a:t>Pushout</a:t>
            </a:r>
            <a:r>
              <a:rPr lang="en-US" i="1" dirty="0" smtClean="0"/>
              <a:t>: Victim of continued resistance to desegregation.</a:t>
            </a:r>
            <a:r>
              <a:rPr lang="en-US" dirty="0" smtClean="0"/>
              <a:t> Southern Regional Council and the Robert F. Kennedy Memorial.</a:t>
            </a:r>
          </a:p>
          <a:p>
            <a:r>
              <a:rPr lang="en-US" dirty="0" smtClean="0"/>
              <a:t>The Equity Project (2012). </a:t>
            </a:r>
            <a:r>
              <a:rPr lang="en-US" i="1" dirty="0" smtClean="0"/>
              <a:t>Glossary of equity terms.</a:t>
            </a:r>
            <a:r>
              <a:rPr lang="en-US" dirty="0" smtClean="0"/>
              <a:t> Retrieved March 8, 2012 from: </a:t>
            </a:r>
            <a:r>
              <a:rPr lang="en-US" dirty="0" smtClean="0">
                <a:hlinkClick r:id="rId2"/>
              </a:rPr>
              <a:t>http://www.indiana.edu/~equity/glossary.php</a:t>
            </a:r>
            <a:r>
              <a:rPr lang="en-US" dirty="0" smtClean="0"/>
              <a:t>. </a:t>
            </a:r>
          </a:p>
          <a:p>
            <a:r>
              <a:rPr lang="en-US" dirty="0" smtClean="0"/>
              <a:t>Thornton, C. &amp; Trent, W. (1988). School desegregation and suspension in East Baton Rouge Parish: A preliminary report. </a:t>
            </a:r>
            <a:r>
              <a:rPr lang="en-US" i="1" dirty="0" smtClean="0"/>
              <a:t>Journal of Negro Education, 57,</a:t>
            </a:r>
            <a:r>
              <a:rPr lang="en-US" dirty="0" smtClean="0"/>
              <a:t> p. 482-501. </a:t>
            </a:r>
          </a:p>
          <a:p>
            <a:pPr>
              <a:buNone/>
            </a:pP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lnSpcReduction="10000"/>
          </a:bodyPr>
          <a:lstStyle/>
          <a:p>
            <a:r>
              <a:rPr lang="en-US" sz="2100" dirty="0" smtClean="0"/>
              <a:t>U.S. Commission on Civil Rights, (1962). Civil Rights U.S.A.: Public Schools Southern States. Retrieved November 18, 2011 from: </a:t>
            </a:r>
            <a:r>
              <a:rPr lang="en-US" sz="2100" dirty="0" smtClean="0">
                <a:hlinkClick r:id="rId2"/>
              </a:rPr>
              <a:t>http://www.law.umaryland.edu/marshall/usccr/documents/cr12sch62.pdf</a:t>
            </a:r>
            <a:r>
              <a:rPr lang="en-US" sz="2100" dirty="0" smtClean="0"/>
              <a:t>. </a:t>
            </a:r>
          </a:p>
          <a:p>
            <a:r>
              <a:rPr lang="en-US" sz="2100" dirty="0" smtClean="0"/>
              <a:t>U.S. Commission on Civil Rights (1966). </a:t>
            </a:r>
            <a:r>
              <a:rPr lang="en-US" sz="2100" i="1" dirty="0" smtClean="0"/>
              <a:t>Southern School Desegregation. </a:t>
            </a:r>
            <a:r>
              <a:rPr lang="en-US" sz="2100" dirty="0" smtClean="0"/>
              <a:t>A Press Release. Retrieved November 15, 2011 from: </a:t>
            </a:r>
            <a:r>
              <a:rPr lang="en-US" sz="2100" dirty="0" smtClean="0">
                <a:hlinkClick r:id="rId3"/>
              </a:rPr>
              <a:t>http://www.law.umaryland.edu/marshall/usccr/documents/pressrel67.pdf</a:t>
            </a:r>
            <a:endParaRPr lang="en-US" sz="2100" dirty="0" smtClean="0"/>
          </a:p>
          <a:p>
            <a:r>
              <a:rPr lang="en-US" sz="2100" dirty="0" smtClean="0"/>
              <a:t>U.S. Commission on Civil Rights, (1976). </a:t>
            </a:r>
            <a:r>
              <a:rPr lang="en-US" sz="2100" i="1" dirty="0" smtClean="0"/>
              <a:t>Fulfilling the Letter and Spirit of the Law: 	Desegregation of the Nation’s public schools.</a:t>
            </a:r>
            <a:r>
              <a:rPr lang="en-US" sz="2100" dirty="0" smtClean="0"/>
              <a:t> Retrieved November 1, 2011 from: 	</a:t>
            </a:r>
            <a:r>
              <a:rPr lang="en-US" sz="2100" dirty="0" smtClean="0">
                <a:hlinkClick r:id="rId4"/>
              </a:rPr>
              <a:t>http://www.law.umaryland.edu/marshall/usccr/documents/cr12l412.pdf</a:t>
            </a:r>
            <a:r>
              <a:rPr lang="en-US" sz="2100" dirty="0" smtClean="0"/>
              <a:t>.</a:t>
            </a:r>
          </a:p>
          <a:p>
            <a:r>
              <a:rPr lang="en-US" sz="2100" dirty="0" smtClean="0"/>
              <a:t>Wallace, J., </a:t>
            </a:r>
            <a:r>
              <a:rPr lang="en-US" sz="2100" dirty="0" err="1" smtClean="0"/>
              <a:t>Goodkind</a:t>
            </a:r>
            <a:r>
              <a:rPr lang="en-US" sz="2100" dirty="0" smtClean="0"/>
              <a:t>, S., Wallace, C., &amp; Bachman, J. (2008). Racial, Ethnic, and 	Gender Differences in School Discipline among U.S. High School Students: 	1991-2005. </a:t>
            </a:r>
            <a:r>
              <a:rPr lang="en-US" sz="2100" i="1" dirty="0" smtClean="0"/>
              <a:t>The Negro Educational Review, 59,</a:t>
            </a:r>
            <a:r>
              <a:rPr lang="en-US" sz="2100" dirty="0" smtClean="0"/>
              <a:t> p. 47-62.</a:t>
            </a:r>
          </a:p>
          <a:p>
            <a:r>
              <a:rPr lang="en-US" sz="2100" dirty="0" smtClean="0"/>
              <a:t>Wu, S., Pink, W., Crain, R., Moles, O., (1982). Student suspension: A critical reappraisal. </a:t>
            </a:r>
            <a:r>
              <a:rPr lang="en-US" sz="2100" i="1" dirty="0" smtClean="0"/>
              <a:t>The Urban Review, 14, </a:t>
            </a:r>
            <a:r>
              <a:rPr lang="en-US" sz="2100" dirty="0" smtClean="0"/>
              <a:t>p. 245-303. </a:t>
            </a:r>
          </a:p>
          <a:p>
            <a:pPr>
              <a:buNone/>
            </a:pP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47500" lnSpcReduction="20000"/>
          </a:bodyPr>
          <a:lstStyle/>
          <a:p>
            <a:r>
              <a:rPr lang="en-US" b="1" dirty="0" smtClean="0"/>
              <a:t>Elementary and Middle Schools Technical Assistance Center (EMSTAC)</a:t>
            </a:r>
            <a:endParaRPr lang="en-US" dirty="0" smtClean="0">
              <a:hlinkClick r:id="rId2"/>
            </a:endParaRPr>
          </a:p>
          <a:p>
            <a:pPr lvl="1"/>
            <a:r>
              <a:rPr lang="en-US" dirty="0" smtClean="0">
                <a:hlinkClick r:id="rId2"/>
              </a:rPr>
              <a:t>http://www.emstac.org/resources/disproportionality.htm</a:t>
            </a:r>
            <a:endParaRPr lang="en-US" dirty="0" smtClean="0"/>
          </a:p>
          <a:p>
            <a:r>
              <a:rPr lang="en-US" b="1" dirty="0" smtClean="0"/>
              <a:t>Indiana Center for Evaluation and Education Policy: Indiana </a:t>
            </a:r>
            <a:r>
              <a:rPr lang="en-US" b="1" dirty="0" err="1" smtClean="0"/>
              <a:t>Disproportionality</a:t>
            </a:r>
            <a:r>
              <a:rPr lang="en-US" b="1" dirty="0" smtClean="0"/>
              <a:t> Project</a:t>
            </a:r>
          </a:p>
          <a:p>
            <a:pPr lvl="1"/>
            <a:r>
              <a:rPr lang="en-US" dirty="0" smtClean="0">
                <a:hlinkClick r:id="rId3"/>
              </a:rPr>
              <a:t>http://ceep.indiana.edu/equity/idp/reports.shtml</a:t>
            </a:r>
            <a:endParaRPr lang="en-US" dirty="0" smtClean="0"/>
          </a:p>
          <a:p>
            <a:r>
              <a:rPr lang="en-US" b="1" dirty="0" err="1" smtClean="0"/>
              <a:t>NCCRESt</a:t>
            </a:r>
            <a:endParaRPr lang="en-US" b="1" dirty="0" smtClean="0"/>
          </a:p>
          <a:p>
            <a:pPr lvl="1"/>
            <a:r>
              <a:rPr lang="en-US" dirty="0" smtClean="0">
                <a:hlinkClick r:id="rId4"/>
              </a:rPr>
              <a:t>http://www.nccrest.org/about.html</a:t>
            </a:r>
            <a:endParaRPr lang="en-US" dirty="0" smtClean="0"/>
          </a:p>
          <a:p>
            <a:r>
              <a:rPr lang="en-US" b="1" dirty="0" smtClean="0"/>
              <a:t>The Center for Comprehensive School Improvement</a:t>
            </a:r>
          </a:p>
          <a:p>
            <a:pPr lvl="1"/>
            <a:r>
              <a:rPr lang="en-US" dirty="0" smtClean="0">
                <a:hlinkClick r:id="rId5"/>
              </a:rPr>
              <a:t>http://centerforcsri.org/index.php?option=com_content&amp;task=view&amp;id=625&amp;Itemid=119</a:t>
            </a:r>
            <a:endParaRPr lang="en-US" dirty="0" smtClean="0"/>
          </a:p>
          <a:p>
            <a:r>
              <a:rPr lang="en-US" dirty="0" err="1" smtClean="0"/>
              <a:t>NCCRESt</a:t>
            </a:r>
            <a:r>
              <a:rPr lang="en-US" dirty="0" smtClean="0"/>
              <a:t> Policy Brief</a:t>
            </a:r>
          </a:p>
          <a:p>
            <a:pPr lvl="1"/>
            <a:r>
              <a:rPr lang="en-US" dirty="0" smtClean="0">
                <a:hlinkClick r:id="rId6"/>
              </a:rPr>
              <a:t>http://www.nccrest.org/Briefs/School_Discipline_Brief.pdf</a:t>
            </a:r>
            <a:endParaRPr lang="en-US" dirty="0" smtClean="0"/>
          </a:p>
          <a:p>
            <a:r>
              <a:rPr lang="en-US" dirty="0" smtClean="0"/>
              <a:t>Race is Not Neutral</a:t>
            </a:r>
          </a:p>
          <a:p>
            <a:pPr lvl="1"/>
            <a:r>
              <a:rPr lang="en-US" dirty="0" smtClean="0">
                <a:hlinkClick r:id="rId7"/>
              </a:rPr>
              <a:t>http://vimeo.com/14102730</a:t>
            </a:r>
            <a:endParaRPr lang="en-US" dirty="0" smtClean="0"/>
          </a:p>
          <a:p>
            <a:endParaRPr lang="en-US" dirty="0" smtClean="0"/>
          </a:p>
          <a:p>
            <a:endParaRPr lang="en-US" dirty="0" smtClean="0"/>
          </a:p>
          <a:p>
            <a:endParaRPr lang="en-US" dirty="0" smtClean="0"/>
          </a:p>
          <a:p>
            <a:pPr>
              <a:buNone/>
            </a:pPr>
            <a:r>
              <a:rPr lang="en-US" dirty="0" smtClean="0"/>
              <a:t/>
            </a:r>
            <a:br>
              <a:rPr lang="en-US" dirty="0" smtClean="0"/>
            </a:br>
            <a:r>
              <a:rPr lang="en-US" dirty="0" smtClean="0"/>
              <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it calculated?</a:t>
            </a:r>
            <a:endParaRPr lang="en-US" dirty="0"/>
          </a:p>
        </p:txBody>
      </p:sp>
      <p:sp>
        <p:nvSpPr>
          <p:cNvPr id="3" name="Content Placeholder 2"/>
          <p:cNvSpPr>
            <a:spLocks noGrp="1"/>
          </p:cNvSpPr>
          <p:nvPr>
            <p:ph idx="1"/>
          </p:nvPr>
        </p:nvSpPr>
        <p:spPr>
          <a:xfrm>
            <a:off x="990600" y="1600201"/>
            <a:ext cx="7543800" cy="3505200"/>
          </a:xfrm>
        </p:spPr>
        <p:txBody>
          <a:bodyPr>
            <a:normAutofit fontScale="92500" lnSpcReduction="10000"/>
          </a:bodyPr>
          <a:lstStyle/>
          <a:p>
            <a:r>
              <a:rPr lang="en-US" b="0" dirty="0" smtClean="0"/>
              <a:t>Risk Index is “the percentage of a given racial/ethnic group that is in a specific category.”</a:t>
            </a:r>
          </a:p>
          <a:p>
            <a:r>
              <a:rPr lang="en-US" b="0" dirty="0" smtClean="0"/>
              <a:t>Risk Ratio is a comparison of the “Risk Index for the target racial/ethnic group and the risk index of all other groups.”</a:t>
            </a:r>
          </a:p>
          <a:p>
            <a:r>
              <a:rPr lang="en-US" b="0" dirty="0" smtClean="0"/>
              <a:t>Risk Ratio presents a quantifiable number indicating the level of over or under-representation of members of a certain racial/ethnic group to be included in a particular category. </a:t>
            </a:r>
          </a:p>
          <a:p>
            <a:r>
              <a:rPr lang="en-US" b="0" dirty="0" smtClean="0"/>
              <a:t>In the case of disciplinary </a:t>
            </a:r>
            <a:r>
              <a:rPr lang="en-US" b="0" dirty="0" err="1" smtClean="0"/>
              <a:t>disproportionality</a:t>
            </a:r>
            <a:r>
              <a:rPr lang="en-US" b="0" dirty="0" smtClean="0"/>
              <a:t> the category would calculate the risk for certain racial/ethnic groups for receiving suspensions, expulsions, or other exclusionary disciplinary outcomes.</a:t>
            </a:r>
          </a:p>
          <a:p>
            <a:endParaRPr lang="en-US" dirty="0"/>
          </a:p>
        </p:txBody>
      </p:sp>
      <p:sp>
        <p:nvSpPr>
          <p:cNvPr id="5" name="TextBox 4"/>
          <p:cNvSpPr txBox="1"/>
          <p:nvPr/>
        </p:nvSpPr>
        <p:spPr>
          <a:xfrm>
            <a:off x="1143000" y="4800600"/>
            <a:ext cx="6243248" cy="646331"/>
          </a:xfrm>
          <a:prstGeom prst="rect">
            <a:avLst/>
          </a:prstGeom>
          <a:noFill/>
        </p:spPr>
        <p:txBody>
          <a:bodyPr wrap="none" rtlCol="0">
            <a:spAutoFit/>
          </a:bodyPr>
          <a:lstStyle/>
          <a:p>
            <a:r>
              <a:rPr lang="en-US" dirty="0" smtClean="0"/>
              <a:t>Risk Index =  </a:t>
            </a:r>
            <a:r>
              <a:rPr lang="en-US" u="sng" dirty="0" smtClean="0"/>
              <a:t>Number of Suspensions- received by Black Students</a:t>
            </a:r>
          </a:p>
          <a:p>
            <a:r>
              <a:rPr lang="en-US" dirty="0" smtClean="0"/>
              <a:t>	      Total Number Enrolled- Students who are Black</a:t>
            </a:r>
            <a:endParaRPr lang="en-US" dirty="0"/>
          </a:p>
        </p:txBody>
      </p:sp>
      <p:sp>
        <p:nvSpPr>
          <p:cNvPr id="6" name="TextBox 5"/>
          <p:cNvSpPr txBox="1"/>
          <p:nvPr/>
        </p:nvSpPr>
        <p:spPr>
          <a:xfrm>
            <a:off x="1143000" y="5486400"/>
            <a:ext cx="6227026" cy="646331"/>
          </a:xfrm>
          <a:prstGeom prst="rect">
            <a:avLst/>
          </a:prstGeom>
          <a:noFill/>
        </p:spPr>
        <p:txBody>
          <a:bodyPr wrap="none" rtlCol="0">
            <a:spAutoFit/>
          </a:bodyPr>
          <a:lstStyle/>
          <a:p>
            <a:r>
              <a:rPr lang="en-US" dirty="0" smtClean="0"/>
              <a:t>Risk Ratio=  </a:t>
            </a:r>
            <a:r>
              <a:rPr lang="en-US" u="sng" dirty="0" smtClean="0"/>
              <a:t>Risk of Suspensions- for Black Students</a:t>
            </a:r>
          </a:p>
          <a:p>
            <a:r>
              <a:rPr lang="en-US" dirty="0" smtClean="0"/>
              <a:t>	    Total Risk of Suspensions- for all other racial groups</a:t>
            </a:r>
            <a:endParaRPr lang="en-US" dirty="0"/>
          </a:p>
        </p:txBody>
      </p:sp>
      <p:sp>
        <p:nvSpPr>
          <p:cNvPr id="7" name="TextBox 6"/>
          <p:cNvSpPr txBox="1"/>
          <p:nvPr/>
        </p:nvSpPr>
        <p:spPr>
          <a:xfrm>
            <a:off x="4114800" y="6324600"/>
            <a:ext cx="4779001" cy="369332"/>
          </a:xfrm>
          <a:prstGeom prst="rect">
            <a:avLst/>
          </a:prstGeom>
          <a:noFill/>
        </p:spPr>
        <p:txBody>
          <a:bodyPr wrap="none" rtlCol="0">
            <a:spAutoFit/>
          </a:bodyPr>
          <a:lstStyle/>
          <a:p>
            <a:r>
              <a:rPr lang="en-US" dirty="0" smtClean="0"/>
              <a:t> (The Equity Project at Indiana University, 2011).</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400" dirty="0" smtClean="0"/>
              <a:t>Beginning with…</a:t>
            </a:r>
            <a:endParaRPr lang="en-US" sz="4400" dirty="0"/>
          </a:p>
        </p:txBody>
      </p:sp>
      <p:sp>
        <p:nvSpPr>
          <p:cNvPr id="3" name="TextBox 2"/>
          <p:cNvSpPr txBox="1"/>
          <p:nvPr/>
        </p:nvSpPr>
        <p:spPr>
          <a:xfrm>
            <a:off x="3810000" y="4800600"/>
            <a:ext cx="4009367" cy="1046440"/>
          </a:xfrm>
          <a:prstGeom prst="rect">
            <a:avLst/>
          </a:prstGeom>
          <a:noFill/>
        </p:spPr>
        <p:txBody>
          <a:bodyPr wrap="none" rtlCol="0">
            <a:spAutoFit/>
          </a:bodyPr>
          <a:lstStyle/>
          <a:p>
            <a:pPr lvl="0"/>
            <a:r>
              <a:rPr lang="en-US" sz="4400" b="1" dirty="0" smtClean="0">
                <a:latin typeface="+mj-lt"/>
              </a:rPr>
              <a:t>Desegregation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228600"/>
            <a:ext cx="8229600" cy="1143000"/>
          </a:xfrm>
        </p:spPr>
        <p:txBody>
          <a:bodyPr/>
          <a:lstStyle/>
          <a:p>
            <a:r>
              <a:rPr lang="en-US" dirty="0" smtClean="0"/>
              <a:t>Historical Context</a:t>
            </a:r>
            <a:endParaRPr lang="en-US" dirty="0"/>
          </a:p>
        </p:txBody>
      </p:sp>
      <p:pic>
        <p:nvPicPr>
          <p:cNvPr id="3076" name="Picture 4" descr="http://teachingamericanhistorymd.net/000001/000000/000034/images/girl.jpg"/>
          <p:cNvPicPr>
            <a:picLocks noChangeAspect="1" noChangeArrowheads="1"/>
          </p:cNvPicPr>
          <p:nvPr/>
        </p:nvPicPr>
        <p:blipFill>
          <a:blip r:embed="rId2" cstate="print"/>
          <a:srcRect/>
          <a:stretch>
            <a:fillRect/>
          </a:stretch>
        </p:blipFill>
        <p:spPr bwMode="auto">
          <a:xfrm>
            <a:off x="1905000" y="1905000"/>
            <a:ext cx="5191125" cy="3276600"/>
          </a:xfrm>
          <a:prstGeom prst="rect">
            <a:avLst/>
          </a:prstGeom>
          <a:noFill/>
        </p:spPr>
      </p:pic>
      <p:sp>
        <p:nvSpPr>
          <p:cNvPr id="6" name="TextBox 5"/>
          <p:cNvSpPr txBox="1"/>
          <p:nvPr/>
        </p:nvSpPr>
        <p:spPr>
          <a:xfrm>
            <a:off x="1143000" y="1371600"/>
            <a:ext cx="6477000" cy="369332"/>
          </a:xfrm>
          <a:prstGeom prst="rect">
            <a:avLst/>
          </a:prstGeom>
          <a:noFill/>
        </p:spPr>
        <p:txBody>
          <a:bodyPr wrap="square" rtlCol="0">
            <a:spAutoFit/>
          </a:bodyPr>
          <a:lstStyle/>
          <a:p>
            <a:r>
              <a:rPr lang="en-US" dirty="0" smtClean="0"/>
              <a:t>Brown v. Board of Education of Topeka, 347 U.S. 483 (1954) </a:t>
            </a:r>
            <a:endParaRPr lang="en-US" dirty="0"/>
          </a:p>
        </p:txBody>
      </p:sp>
      <p:sp>
        <p:nvSpPr>
          <p:cNvPr id="7" name="TextBox 6"/>
          <p:cNvSpPr txBox="1"/>
          <p:nvPr/>
        </p:nvSpPr>
        <p:spPr>
          <a:xfrm>
            <a:off x="3124200" y="5638800"/>
            <a:ext cx="3276600" cy="369332"/>
          </a:xfrm>
          <a:prstGeom prst="rect">
            <a:avLst/>
          </a:prstGeom>
          <a:noFill/>
        </p:spPr>
        <p:txBody>
          <a:bodyPr wrap="square" rtlCol="0">
            <a:spAutoFit/>
          </a:bodyPr>
          <a:lstStyle/>
          <a:p>
            <a:r>
              <a:rPr lang="en-US" dirty="0" smtClean="0"/>
              <a:t>“with all deliberate speed…”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219950" cy="837882"/>
          </a:xfrm>
        </p:spPr>
        <p:txBody>
          <a:bodyPr/>
          <a:lstStyle/>
          <a:p>
            <a:r>
              <a:rPr lang="en-US" dirty="0" smtClean="0"/>
              <a:t>The Speed of Change…</a:t>
            </a:r>
            <a:endParaRPr lang="en-US" dirty="0"/>
          </a:p>
        </p:txBody>
      </p:sp>
      <p:pic>
        <p:nvPicPr>
          <p:cNvPr id="32770" name="Picture 2" descr="http://upload.wikimedia.org/wikipedia/commons/thumb/f/f0/Civilrightsact1964.jpg/220px-Civilrightsact1964.jpg"/>
          <p:cNvPicPr>
            <a:picLocks noChangeAspect="1" noChangeArrowheads="1"/>
          </p:cNvPicPr>
          <p:nvPr/>
        </p:nvPicPr>
        <p:blipFill>
          <a:blip r:embed="rId2" cstate="print">
            <a:duotone>
              <a:schemeClr val="bg2">
                <a:shade val="45000"/>
                <a:satMod val="135000"/>
              </a:schemeClr>
              <a:prstClr val="white"/>
            </a:duotone>
          </a:blip>
          <a:stretch>
            <a:fillRect/>
          </a:stretch>
        </p:blipFill>
        <p:spPr bwMode="auto">
          <a:xfrm>
            <a:off x="6400800" y="1143000"/>
            <a:ext cx="2552700" cy="3095625"/>
          </a:xfrm>
          <a:prstGeom prst="rect">
            <a:avLst/>
          </a:prstGeom>
          <a:noFill/>
          <a:ln>
            <a:noFill/>
          </a:ln>
        </p:spPr>
      </p:pic>
      <p:sp>
        <p:nvSpPr>
          <p:cNvPr id="5" name="TextBox 4"/>
          <p:cNvSpPr txBox="1"/>
          <p:nvPr/>
        </p:nvSpPr>
        <p:spPr>
          <a:xfrm>
            <a:off x="381000" y="4171950"/>
            <a:ext cx="7088864" cy="369332"/>
          </a:xfrm>
          <a:prstGeom prst="rect">
            <a:avLst/>
          </a:prstGeom>
          <a:noFill/>
        </p:spPr>
        <p:txBody>
          <a:bodyPr wrap="none" rtlCol="0">
            <a:spAutoFit/>
          </a:bodyPr>
          <a:lstStyle/>
          <a:p>
            <a:r>
              <a:rPr lang="en-US" b="1" dirty="0" smtClean="0"/>
              <a:t>Civil Rights Act of 1964</a:t>
            </a:r>
            <a:r>
              <a:rPr lang="en-US" dirty="0" smtClean="0"/>
              <a:t> (</a:t>
            </a:r>
            <a:r>
              <a:rPr lang="en-US" dirty="0" err="1" smtClean="0">
                <a:hlinkClick r:id="rId3" action="ppaction://hlinkfile" tooltip="Public law (United States)"/>
              </a:rPr>
              <a:t>Pub.L</a:t>
            </a:r>
            <a:r>
              <a:rPr lang="en-US" dirty="0" smtClean="0">
                <a:hlinkClick r:id="rId3" action="ppaction://hlinkfile" tooltip="Public law (United States)"/>
              </a:rPr>
              <a:t>.</a:t>
            </a:r>
            <a:r>
              <a:rPr lang="en-US" dirty="0" smtClean="0"/>
              <a:t> 88-352, 78 </a:t>
            </a:r>
            <a:r>
              <a:rPr lang="en-US" dirty="0" smtClean="0">
                <a:hlinkClick r:id="rId4" action="ppaction://hlinkfile" tooltip="United States Statutes at Large"/>
              </a:rPr>
              <a:t>Stat.</a:t>
            </a:r>
            <a:r>
              <a:rPr lang="en-US" dirty="0" smtClean="0"/>
              <a:t> 241, enacted July 2, 1964)</a:t>
            </a:r>
            <a:endParaRPr lang="en-US" dirty="0"/>
          </a:p>
        </p:txBody>
      </p:sp>
      <p:sp>
        <p:nvSpPr>
          <p:cNvPr id="6" name="TextBox 5"/>
          <p:cNvSpPr txBox="1"/>
          <p:nvPr/>
        </p:nvSpPr>
        <p:spPr>
          <a:xfrm>
            <a:off x="762000" y="1066800"/>
            <a:ext cx="3886199" cy="2585323"/>
          </a:xfrm>
          <a:prstGeom prst="rect">
            <a:avLst/>
          </a:prstGeom>
          <a:noFill/>
        </p:spPr>
        <p:txBody>
          <a:bodyPr wrap="square" rtlCol="0">
            <a:spAutoFit/>
          </a:bodyPr>
          <a:lstStyle/>
          <a:p>
            <a:r>
              <a:rPr lang="en-US" b="1" dirty="0" smtClean="0"/>
              <a:t>Nearly a decade after </a:t>
            </a:r>
            <a:r>
              <a:rPr lang="en-US" dirty="0" smtClean="0"/>
              <a:t>Brown (1954), The U.S. Commission on Civil Rights compiled data about desegregation for advisement to the President and Congress (U.S. Commission on Civil Rights, 1963). The report asserted, “Negro schoolchildren </a:t>
            </a:r>
            <a:r>
              <a:rPr lang="en-US" b="1" dirty="0" smtClean="0"/>
              <a:t>still attend segregated schools </a:t>
            </a:r>
            <a:r>
              <a:rPr lang="en-US" dirty="0" smtClean="0"/>
              <a:t>in all parts of the Nation” (p. 53). </a:t>
            </a:r>
            <a:endParaRPr lang="en-US" dirty="0"/>
          </a:p>
        </p:txBody>
      </p:sp>
      <p:sp>
        <p:nvSpPr>
          <p:cNvPr id="7" name="TextBox 6"/>
          <p:cNvSpPr txBox="1"/>
          <p:nvPr/>
        </p:nvSpPr>
        <p:spPr>
          <a:xfrm>
            <a:off x="762000" y="4541282"/>
            <a:ext cx="8001000" cy="2031325"/>
          </a:xfrm>
          <a:prstGeom prst="rect">
            <a:avLst/>
          </a:prstGeom>
          <a:noFill/>
        </p:spPr>
        <p:txBody>
          <a:bodyPr wrap="square" rtlCol="0">
            <a:spAutoFit/>
          </a:bodyPr>
          <a:lstStyle/>
          <a:p>
            <a:r>
              <a:rPr lang="en-US" dirty="0" smtClean="0"/>
              <a:t>-Enforced voting rights, access to public facilities, public education, and prevented discrimination in programs that receive federal assistance.</a:t>
            </a:r>
          </a:p>
          <a:p>
            <a:r>
              <a:rPr lang="en-US" dirty="0" smtClean="0"/>
              <a:t>-Authorized grants, training institutes, and technical assistance to overcome problems of desegregation.</a:t>
            </a:r>
          </a:p>
          <a:p>
            <a:r>
              <a:rPr lang="en-US" dirty="0" smtClean="0"/>
              <a:t>-</a:t>
            </a:r>
            <a:r>
              <a:rPr lang="en-US" b="1" dirty="0" smtClean="0"/>
              <a:t>Gave authority to the Attorney General to “institute suits” and authority to the Federal Departments and Agencies to withhold appropriations of funds to programs that fail to comply with the law.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1"/>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2">
      <a:dk1>
        <a:sysClr val="windowText" lastClr="000000"/>
      </a:dk1>
      <a:lt1>
        <a:sysClr val="window" lastClr="FFFFFF"/>
      </a:lt1>
      <a:dk2>
        <a:srgbClr val="000000"/>
      </a:dk2>
      <a:lt2>
        <a:srgbClr val="DBF5F9"/>
      </a:lt2>
      <a:accent1>
        <a:srgbClr val="59A9F2"/>
      </a:accent1>
      <a:accent2>
        <a:srgbClr val="5DF0F6"/>
      </a:accent2>
      <a:accent3>
        <a:srgbClr val="0070C0"/>
      </a:accent3>
      <a:accent4>
        <a:srgbClr val="7030A0"/>
      </a:accent4>
      <a:accent5>
        <a:srgbClr val="7CCA62"/>
      </a:accent5>
      <a:accent6>
        <a:srgbClr val="A5C249"/>
      </a:accent6>
      <a:hlink>
        <a:srgbClr val="F49100"/>
      </a:hlink>
      <a:folHlink>
        <a:srgbClr val="85DFD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1465</TotalTime>
  <Words>3407</Words>
  <Application>Microsoft Office PowerPoint</Application>
  <PresentationFormat>On-screen Show (4:3)</PresentationFormat>
  <Paragraphs>394</Paragraphs>
  <Slides>57</Slides>
  <Notes>5</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Adjacency</vt:lpstr>
      <vt:lpstr>Responding to Disciplinary Disproportionality</vt:lpstr>
      <vt:lpstr>Overview</vt:lpstr>
      <vt:lpstr>Grounding this Presentation</vt:lpstr>
      <vt:lpstr>What are we really talking about?</vt:lpstr>
      <vt:lpstr>What is Disciplinary Disproportionality?</vt:lpstr>
      <vt:lpstr>How is it calculated?</vt:lpstr>
      <vt:lpstr>Beginning with…</vt:lpstr>
      <vt:lpstr>Historical Context</vt:lpstr>
      <vt:lpstr>The Speed of Change…</vt:lpstr>
      <vt:lpstr>Emerging Trend </vt:lpstr>
      <vt:lpstr>First Documentation of Evidence</vt:lpstr>
      <vt:lpstr>Disciplinary Disproportionality:   A thing of the past?</vt:lpstr>
      <vt:lpstr>Disproportionality Rate</vt:lpstr>
      <vt:lpstr>PowerPoint Presentation</vt:lpstr>
      <vt:lpstr>Civil Rights Data Collection 2012</vt:lpstr>
      <vt:lpstr>Research- Influential Factors</vt:lpstr>
      <vt:lpstr>Gender as a factor</vt:lpstr>
      <vt:lpstr>Behavioral Differences</vt:lpstr>
      <vt:lpstr>Misperceptions</vt:lpstr>
      <vt:lpstr>Where does it happen?</vt:lpstr>
      <vt:lpstr>Type of School </vt:lpstr>
      <vt:lpstr>Zero Tolerance</vt:lpstr>
      <vt:lpstr>Disciplinary Disproportionality:  Is Racism Still a factor?</vt:lpstr>
      <vt:lpstr>PowerPoint Presentation</vt:lpstr>
      <vt:lpstr>Color-blind Racism</vt:lpstr>
      <vt:lpstr>PowerPoint Presentation</vt:lpstr>
      <vt:lpstr>Color-blind Racism and Power</vt:lpstr>
      <vt:lpstr>4 Domains of Power (Hill-Collins, 2009)</vt:lpstr>
      <vt:lpstr>Proposed Model for Examining DD</vt:lpstr>
      <vt:lpstr>Disciplinary Disproportionality And The Organization of Power</vt:lpstr>
      <vt:lpstr>Disciplinary Disproportionality and the Organization of Power</vt:lpstr>
      <vt:lpstr>Proposed Model for Examining Disciplinary Disproportionality</vt:lpstr>
      <vt:lpstr>Disciplinary Domain</vt:lpstr>
      <vt:lpstr>Disciplinary Domain -Staff was presented 2 years of trend data demonstrating overrepresentation.</vt:lpstr>
      <vt:lpstr>Disciplinary Domain -Staff perceptions of African American student behaviors</vt:lpstr>
      <vt:lpstr>Structural Domain</vt:lpstr>
      <vt:lpstr>Cultural Domain -It’s the student.</vt:lpstr>
      <vt:lpstr>Cultural Domain -It’s their family.</vt:lpstr>
      <vt:lpstr>Cultural Domain</vt:lpstr>
      <vt:lpstr>Interpersonal Domain</vt:lpstr>
      <vt:lpstr>Findings from the Four Domains of Power Analysis</vt:lpstr>
      <vt:lpstr>Implications</vt:lpstr>
      <vt:lpstr>Responding to Disciplinary Disproportionality</vt:lpstr>
      <vt:lpstr>Phase II: Problem Solving</vt:lpstr>
      <vt:lpstr>PowerPoint Presentation</vt:lpstr>
      <vt:lpstr>Activity</vt:lpstr>
      <vt:lpstr>Additional Considerations for Responding to Disciplinary Disproportionality</vt:lpstr>
      <vt:lpstr>Conclusion</vt:lpstr>
      <vt:lpstr>Next Steps</vt:lpstr>
      <vt:lpstr>If there is no struggle there is no progress.  Those who profess to favor freedom, and yet deprecate agitation, are men who want crops without plowing up the ground.  They want rain without thunder and lightning.  They want the ocean without the awful roar of its many waters.  This struggle may be a moral one; or it may be a physical one; or it may be both moral and physical; but it must be a struggle.  Power concedes nothing without a demand.  It never did and it never will.  Frederick douglass, letter to abolitionist associate, 1853 </vt:lpstr>
      <vt:lpstr>Additional Resources</vt:lpstr>
      <vt:lpstr>References</vt:lpstr>
      <vt:lpstr>References</vt:lpstr>
      <vt:lpstr>References</vt:lpstr>
      <vt:lpstr>References</vt:lpstr>
      <vt:lpstr>References</vt:lpstr>
      <vt:lpstr>Resources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Disciplinary Disproportionality</dc:title>
  <dc:creator>cmccamis</dc:creator>
  <cp:lastModifiedBy>Cayce McCamish</cp:lastModifiedBy>
  <cp:revision>128</cp:revision>
  <dcterms:created xsi:type="dcterms:W3CDTF">2012-02-29T20:01:23Z</dcterms:created>
  <dcterms:modified xsi:type="dcterms:W3CDTF">2013-09-11T17:21:59Z</dcterms:modified>
</cp:coreProperties>
</file>